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4"/>
  </p:notesMasterIdLst>
  <p:sldIdLst>
    <p:sldId id="256" r:id="rId2"/>
    <p:sldId id="260" r:id="rId3"/>
    <p:sldId id="263" r:id="rId4"/>
    <p:sldId id="264" r:id="rId5"/>
    <p:sldId id="265" r:id="rId6"/>
    <p:sldId id="266" r:id="rId7"/>
    <p:sldId id="267" r:id="rId8"/>
    <p:sldId id="269" r:id="rId9"/>
    <p:sldId id="268" r:id="rId10"/>
    <p:sldId id="270" r:id="rId11"/>
    <p:sldId id="261" r:id="rId12"/>
    <p:sldId id="262" r:id="rId13"/>
  </p:sldIdLst>
  <p:sldSz cx="12192000" cy="6858000"/>
  <p:notesSz cx="6797675" cy="9928225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802A"/>
    <a:srgbClr val="FF8000"/>
    <a:srgbClr val="FF973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328" autoAdjust="0"/>
    <p:restoredTop sz="94667"/>
  </p:normalViewPr>
  <p:slideViewPr>
    <p:cSldViewPr snapToGrid="0" snapToObjects="1">
      <p:cViewPr varScale="1">
        <p:scale>
          <a:sx n="70" d="100"/>
          <a:sy n="70" d="100"/>
        </p:scale>
        <p:origin x="480" y="54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49099AD-C2B5-BA40-A718-613AC286CCC6}" type="datetimeFigureOut">
              <a:rPr lang="da-DK" smtClean="0"/>
              <a:t>11-12-2019</a:t>
            </a:fld>
            <a:endParaRPr lang="da-DK"/>
          </a:p>
        </p:txBody>
      </p:sp>
      <p:sp>
        <p:nvSpPr>
          <p:cNvPr id="4" name="Pladsholder til slide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79768" y="4777958"/>
            <a:ext cx="5438140" cy="3909239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45BD1D1-0FF8-CE48-8D71-7228DF9029F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7416271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i masteren</a:t>
            </a:r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i master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75E763-9F11-6645-97B7-3770C59E0796}" type="datetimeFigureOut">
              <a:rPr lang="da-DK" smtClean="0"/>
              <a:t>11-12-2019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2D2387-12C4-7544-8852-DEE9C105CAD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603083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masteren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75E763-9F11-6645-97B7-3770C59E0796}" type="datetimeFigureOut">
              <a:rPr lang="da-DK" smtClean="0"/>
              <a:t>11-12-2019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2D2387-12C4-7544-8852-DEE9C105CAD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591892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i masteren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75E763-9F11-6645-97B7-3770C59E0796}" type="datetimeFigureOut">
              <a:rPr lang="da-DK" smtClean="0"/>
              <a:t>11-12-2019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2D2387-12C4-7544-8852-DEE9C105CAD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0964684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masteren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75E763-9F11-6645-97B7-3770C59E0796}" type="datetimeFigureOut">
              <a:rPr lang="da-DK" smtClean="0"/>
              <a:t>11-12-2019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2D2387-12C4-7544-8852-DEE9C105CAD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7882155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i masteren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Pladsholder til indhold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75E763-9F11-6645-97B7-3770C59E0796}" type="datetimeFigureOut">
              <a:rPr lang="da-DK" smtClean="0"/>
              <a:t>11-12-2019</a:t>
            </a:fld>
            <a:endParaRPr lang="da-DK"/>
          </a:p>
        </p:txBody>
      </p:sp>
      <p:sp>
        <p:nvSpPr>
          <p:cNvPr id="8" name="Pladsholder til sidefod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2D2387-12C4-7544-8852-DEE9C105CAD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8588746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masteren</a:t>
            </a:r>
          </a:p>
        </p:txBody>
      </p:sp>
      <p:sp>
        <p:nvSpPr>
          <p:cNvPr id="3" name="Pladsholder til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75E763-9F11-6645-97B7-3770C59E0796}" type="datetimeFigureOut">
              <a:rPr lang="da-DK" smtClean="0"/>
              <a:t>11-12-2019</a:t>
            </a:fld>
            <a:endParaRPr lang="da-DK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2D2387-12C4-7544-8852-DEE9C105CAD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5140787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75E763-9F11-6645-97B7-3770C59E0796}" type="datetimeFigureOut">
              <a:rPr lang="da-DK" smtClean="0"/>
              <a:t>11-12-2019</a:t>
            </a:fld>
            <a:endParaRPr lang="da-DK"/>
          </a:p>
        </p:txBody>
      </p:sp>
      <p:sp>
        <p:nvSpPr>
          <p:cNvPr id="3" name="Pladsholder til sidefod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2D2387-12C4-7544-8852-DEE9C105CAD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7951082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i masteren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75E763-9F11-6645-97B7-3770C59E0796}" type="datetimeFigureOut">
              <a:rPr lang="da-DK" smtClean="0"/>
              <a:t>11-12-2019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2D2387-12C4-7544-8852-DEE9C105CAD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1472439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i masteren</a:t>
            </a:r>
          </a:p>
        </p:txBody>
      </p:sp>
      <p:sp>
        <p:nvSpPr>
          <p:cNvPr id="3" name="Pladsholder til billed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75E763-9F11-6645-97B7-3770C59E0796}" type="datetimeFigureOut">
              <a:rPr lang="da-DK" smtClean="0"/>
              <a:t>11-12-2019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2D2387-12C4-7544-8852-DEE9C105CAD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6201117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masteren</a:t>
            </a:r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75E763-9F11-6645-97B7-3770C59E0796}" type="datetimeFigureOut">
              <a:rPr lang="da-DK" smtClean="0"/>
              <a:t>11-12-2019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2D2387-12C4-7544-8852-DEE9C105CAD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2732236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i masteren</a:t>
            </a:r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75E763-9F11-6645-97B7-3770C59E0796}" type="datetimeFigureOut">
              <a:rPr lang="da-DK" smtClean="0"/>
              <a:t>11-12-2019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2D2387-12C4-7544-8852-DEE9C105CAD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5423394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i masteren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75E763-9F11-6645-97B7-3770C59E0796}" type="datetimeFigureOut">
              <a:rPr lang="da-DK" smtClean="0"/>
              <a:t>11-12-2019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2D2387-12C4-7544-8852-DEE9C105CAD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2461753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jp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kstfelt 3"/>
          <p:cNvSpPr txBox="1"/>
          <p:nvPr/>
        </p:nvSpPr>
        <p:spPr>
          <a:xfrm>
            <a:off x="678427" y="388088"/>
            <a:ext cx="1113257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a-DK" sz="4000" b="1" dirty="0">
                <a:solidFill>
                  <a:schemeClr val="accent1">
                    <a:lumMod val="75000"/>
                  </a:schemeClr>
                </a:solidFill>
              </a:rPr>
              <a:t>FRIHED FOR ALLE I TRO OG TALE 2</a:t>
            </a:r>
          </a:p>
        </p:txBody>
      </p:sp>
      <p:sp>
        <p:nvSpPr>
          <p:cNvPr id="2" name="Rektangel 1"/>
          <p:cNvSpPr/>
          <p:nvPr/>
        </p:nvSpPr>
        <p:spPr>
          <a:xfrm>
            <a:off x="440015" y="4393431"/>
            <a:ext cx="4039478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IQ" sz="3000" dirty="0" smtClean="0">
                <a:solidFill>
                  <a:schemeClr val="accent2"/>
                </a:solidFill>
              </a:rPr>
              <a:t>آزادی </a:t>
            </a:r>
            <a:r>
              <a:rPr lang="ar-IQ" sz="3000" dirty="0">
                <a:solidFill>
                  <a:schemeClr val="accent2"/>
                </a:solidFill>
              </a:rPr>
              <a:t>دین و </a:t>
            </a:r>
            <a:r>
              <a:rPr lang="ar-IQ" sz="3000" dirty="0" smtClean="0">
                <a:solidFill>
                  <a:schemeClr val="accent2"/>
                </a:solidFill>
              </a:rPr>
              <a:t>بیان</a:t>
            </a:r>
            <a:r>
              <a:rPr lang="ar-IQ" sz="3000" dirty="0">
                <a:solidFill>
                  <a:schemeClr val="accent2"/>
                </a:solidFill>
              </a:rPr>
              <a:t> برای </a:t>
            </a:r>
            <a:r>
              <a:rPr lang="ar-IQ" sz="3000" dirty="0" smtClean="0">
                <a:solidFill>
                  <a:schemeClr val="accent2"/>
                </a:solidFill>
              </a:rPr>
              <a:t>همە</a:t>
            </a:r>
            <a:endParaRPr lang="ar-IQ" sz="3000" dirty="0">
              <a:solidFill>
                <a:schemeClr val="accent2"/>
              </a:solidFill>
            </a:endParaRPr>
          </a:p>
        </p:txBody>
      </p:sp>
      <p:sp>
        <p:nvSpPr>
          <p:cNvPr id="3" name="Rektangel 2"/>
          <p:cNvSpPr/>
          <p:nvPr/>
        </p:nvSpPr>
        <p:spPr>
          <a:xfrm>
            <a:off x="8297474" y="4393431"/>
            <a:ext cx="3414717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ar-SA" sz="3000" dirty="0"/>
              <a:t>الحرية للجميع في</a:t>
            </a:r>
            <a:endParaRPr lang="da-DK" sz="3000" dirty="0"/>
          </a:p>
          <a:p>
            <a:pPr algn="ctr"/>
            <a:r>
              <a:rPr lang="ar-SA" sz="3000" dirty="0"/>
              <a:t> الاعتقاد والتعبير </a:t>
            </a:r>
            <a:endParaRPr lang="da-DK" sz="3000" dirty="0">
              <a:solidFill>
                <a:srgbClr val="002060"/>
              </a:solidFill>
            </a:endParaRPr>
          </a:p>
        </p:txBody>
      </p:sp>
      <p:pic>
        <p:nvPicPr>
          <p:cNvPr id="5" name="Billede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5141"/>
          <a:stretch/>
        </p:blipFill>
        <p:spPr>
          <a:xfrm>
            <a:off x="4093484" y="1336732"/>
            <a:ext cx="4302457" cy="2754781"/>
          </a:xfrm>
          <a:prstGeom prst="rect">
            <a:avLst/>
          </a:prstGeom>
        </p:spPr>
      </p:pic>
      <p:sp>
        <p:nvSpPr>
          <p:cNvPr id="6" name="Tekstfelt 5"/>
          <p:cNvSpPr txBox="1"/>
          <p:nvPr/>
        </p:nvSpPr>
        <p:spPr>
          <a:xfrm>
            <a:off x="4492647" y="4393431"/>
            <a:ext cx="350413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a-DK" sz="3000" dirty="0" err="1">
                <a:solidFill>
                  <a:srgbClr val="7030A0"/>
                </a:solidFill>
              </a:rPr>
              <a:t>Freedom</a:t>
            </a:r>
            <a:r>
              <a:rPr lang="da-DK" sz="3000" dirty="0">
                <a:solidFill>
                  <a:srgbClr val="7030A0"/>
                </a:solidFill>
              </a:rPr>
              <a:t> of religion and </a:t>
            </a:r>
            <a:r>
              <a:rPr lang="da-DK" sz="3000" dirty="0" err="1">
                <a:solidFill>
                  <a:srgbClr val="7030A0"/>
                </a:solidFill>
              </a:rPr>
              <a:t>freedom</a:t>
            </a:r>
            <a:r>
              <a:rPr lang="da-DK" sz="3000" dirty="0">
                <a:solidFill>
                  <a:srgbClr val="7030A0"/>
                </a:solidFill>
              </a:rPr>
              <a:t> of speech for all!</a:t>
            </a:r>
          </a:p>
        </p:txBody>
      </p:sp>
    </p:spTree>
    <p:extLst>
      <p:ext uri="{BB962C8B-B14F-4D97-AF65-F5344CB8AC3E}">
        <p14:creationId xmlns:p14="http://schemas.microsoft.com/office/powerpoint/2010/main" val="21373045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lede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3794" y="800239"/>
            <a:ext cx="3681984" cy="3706368"/>
          </a:xfrm>
          <a:prstGeom prst="rect">
            <a:avLst/>
          </a:prstGeom>
        </p:spPr>
      </p:pic>
      <p:sp>
        <p:nvSpPr>
          <p:cNvPr id="5" name="Tekstfelt 4"/>
          <p:cNvSpPr txBox="1"/>
          <p:nvPr/>
        </p:nvSpPr>
        <p:spPr>
          <a:xfrm>
            <a:off x="8459211" y="1125596"/>
            <a:ext cx="2743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2800" b="1" dirty="0">
                <a:solidFill>
                  <a:schemeClr val="accent1">
                    <a:lumMod val="75000"/>
                  </a:schemeClr>
                </a:solidFill>
              </a:rPr>
              <a:t>5 %  er muslimer </a:t>
            </a:r>
          </a:p>
        </p:txBody>
      </p:sp>
      <p:sp>
        <p:nvSpPr>
          <p:cNvPr id="6" name="Tekstfelt 5"/>
          <p:cNvSpPr txBox="1"/>
          <p:nvPr/>
        </p:nvSpPr>
        <p:spPr>
          <a:xfrm>
            <a:off x="2628048" y="214619"/>
            <a:ext cx="66785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a-DK" sz="3600" b="1" dirty="0">
                <a:solidFill>
                  <a:schemeClr val="accent1">
                    <a:lumMod val="75000"/>
                  </a:schemeClr>
                </a:solidFill>
              </a:rPr>
              <a:t>I Danmark er </a:t>
            </a:r>
            <a:r>
              <a:rPr lang="is-IS" sz="3600" b="1" dirty="0">
                <a:solidFill>
                  <a:schemeClr val="accent1">
                    <a:lumMod val="75000"/>
                  </a:schemeClr>
                </a:solidFill>
              </a:rPr>
              <a:t>…</a:t>
            </a:r>
            <a:endParaRPr lang="da-DK" sz="36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cxnSp>
        <p:nvCxnSpPr>
          <p:cNvPr id="8" name="Lige pilforbindelse 7"/>
          <p:cNvCxnSpPr/>
          <p:nvPr/>
        </p:nvCxnSpPr>
        <p:spPr>
          <a:xfrm flipH="1" flipV="1">
            <a:off x="3335185" y="1576454"/>
            <a:ext cx="1697393" cy="994804"/>
          </a:xfrm>
          <a:prstGeom prst="straightConnector1">
            <a:avLst/>
          </a:prstGeom>
          <a:ln w="444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kstfelt 8"/>
          <p:cNvSpPr txBox="1"/>
          <p:nvPr/>
        </p:nvSpPr>
        <p:spPr>
          <a:xfrm>
            <a:off x="591985" y="1014201"/>
            <a:ext cx="27432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2800" b="1" dirty="0" smtClean="0">
                <a:solidFill>
                  <a:schemeClr val="accent1">
                    <a:lumMod val="75000"/>
                  </a:schemeClr>
                </a:solidFill>
              </a:rPr>
              <a:t>75 </a:t>
            </a:r>
            <a:r>
              <a:rPr lang="da-DK" sz="2800" b="1" dirty="0">
                <a:solidFill>
                  <a:schemeClr val="accent1">
                    <a:lumMod val="75000"/>
                  </a:schemeClr>
                </a:solidFill>
              </a:rPr>
              <a:t>%  er medlem af Folkekirken</a:t>
            </a:r>
          </a:p>
        </p:txBody>
      </p:sp>
      <p:cxnSp>
        <p:nvCxnSpPr>
          <p:cNvPr id="13" name="Lige pilforbindelse 12"/>
          <p:cNvCxnSpPr/>
          <p:nvPr/>
        </p:nvCxnSpPr>
        <p:spPr>
          <a:xfrm flipV="1">
            <a:off x="6923618" y="1491254"/>
            <a:ext cx="1347939" cy="549977"/>
          </a:xfrm>
          <a:prstGeom prst="straightConnector1">
            <a:avLst/>
          </a:prstGeom>
          <a:ln w="444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Lige pilforbindelse 15"/>
          <p:cNvCxnSpPr/>
          <p:nvPr/>
        </p:nvCxnSpPr>
        <p:spPr>
          <a:xfrm flipV="1">
            <a:off x="6992591" y="2653423"/>
            <a:ext cx="1347939" cy="200056"/>
          </a:xfrm>
          <a:prstGeom prst="straightConnector1">
            <a:avLst/>
          </a:prstGeom>
          <a:ln w="444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kstfelt 18"/>
          <p:cNvSpPr txBox="1"/>
          <p:nvPr/>
        </p:nvSpPr>
        <p:spPr>
          <a:xfrm>
            <a:off x="8496127" y="2274036"/>
            <a:ext cx="274320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2800" b="1" smtClean="0">
                <a:solidFill>
                  <a:schemeClr val="accent1">
                    <a:lumMod val="75000"/>
                  </a:schemeClr>
                </a:solidFill>
              </a:rPr>
              <a:t>20 </a:t>
            </a:r>
            <a:r>
              <a:rPr lang="da-DK" sz="2800" b="1" dirty="0">
                <a:solidFill>
                  <a:schemeClr val="accent1">
                    <a:lumMod val="75000"/>
                  </a:schemeClr>
                </a:solidFill>
              </a:rPr>
              <a:t>%  er ikke religiøse eller tilhører mindre religiøse grupper</a:t>
            </a:r>
          </a:p>
        </p:txBody>
      </p:sp>
      <p:sp>
        <p:nvSpPr>
          <p:cNvPr id="3" name="Rektangel 2"/>
          <p:cNvSpPr/>
          <p:nvPr/>
        </p:nvSpPr>
        <p:spPr>
          <a:xfrm>
            <a:off x="314000" y="4275326"/>
            <a:ext cx="4871833" cy="21493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>
              <a:lnSpc>
                <a:spcPct val="107000"/>
              </a:lnSpc>
              <a:spcAft>
                <a:spcPts val="800"/>
              </a:spcAft>
            </a:pPr>
            <a:r>
              <a:rPr lang="ar-AE" sz="2000" dirty="0">
                <a:latin typeface="Calibri" charset="0"/>
                <a:ea typeface="Calibri" charset="0"/>
              </a:rPr>
              <a:t>في الدنمارك</a:t>
            </a:r>
            <a:endParaRPr lang="da-DK" sz="2000" dirty="0" smtClean="0">
              <a:latin typeface="Calibri" charset="0"/>
              <a:ea typeface="Calibri" charset="0"/>
            </a:endParaRPr>
          </a:p>
          <a:p>
            <a:pPr algn="r" rtl="1">
              <a:lnSpc>
                <a:spcPct val="107000"/>
              </a:lnSpc>
              <a:spcAft>
                <a:spcPts val="800"/>
              </a:spcAft>
            </a:pPr>
            <a:r>
              <a:rPr lang="ar-IQ" sz="2000" dirty="0" smtClean="0">
                <a:latin typeface="Calibri" charset="0"/>
                <a:ea typeface="Calibri" charset="0"/>
              </a:rPr>
              <a:t>٨٠ </a:t>
            </a:r>
            <a:r>
              <a:rPr lang="ar-IQ" sz="2000" dirty="0" smtClean="0">
                <a:latin typeface="Calibri" charset="0"/>
                <a:ea typeface="Calibri" charset="0"/>
                <a:sym typeface="Symbol" panose="05050102010706020507" pitchFamily="18" charset="2"/>
              </a:rPr>
              <a:t></a:t>
            </a:r>
            <a:r>
              <a:rPr lang="da-DK" sz="2000" dirty="0" smtClean="0">
                <a:latin typeface="Calibri" charset="0"/>
                <a:ea typeface="Calibri" charset="0"/>
                <a:sym typeface="Symbol" panose="05050102010706020507" pitchFamily="18" charset="2"/>
              </a:rPr>
              <a:t> </a:t>
            </a:r>
            <a:r>
              <a:rPr lang="ar-IQ" sz="2000" dirty="0" smtClean="0">
                <a:latin typeface="Calibri" charset="0"/>
                <a:ea typeface="Calibri" charset="0"/>
              </a:rPr>
              <a:t>عضو </a:t>
            </a:r>
            <a:r>
              <a:rPr lang="ar-IQ" sz="2000" dirty="0">
                <a:latin typeface="Calibri" charset="0"/>
                <a:ea typeface="Calibri" charset="0"/>
              </a:rPr>
              <a:t>في الکنیسة</a:t>
            </a:r>
            <a:r>
              <a:rPr lang="en-US" sz="2000" dirty="0">
                <a:latin typeface="Calibri" charset="0"/>
                <a:ea typeface="Calibri" charset="0"/>
              </a:rPr>
              <a:t>    </a:t>
            </a:r>
            <a:r>
              <a:rPr lang="ar-IQ" sz="2000" dirty="0">
                <a:latin typeface="Calibri" charset="0"/>
                <a:ea typeface="Calibri" charset="0"/>
              </a:rPr>
              <a:t> </a:t>
            </a:r>
            <a:endParaRPr lang="da-DK" sz="2000" dirty="0">
              <a:latin typeface="Calibri" charset="0"/>
              <a:ea typeface="Calibri" charset="0"/>
              <a:cs typeface="Arial" charset="0"/>
            </a:endParaRPr>
          </a:p>
          <a:p>
            <a:pPr algn="r">
              <a:lnSpc>
                <a:spcPct val="107000"/>
              </a:lnSpc>
              <a:spcAft>
                <a:spcPts val="800"/>
              </a:spcAft>
            </a:pPr>
            <a:r>
              <a:rPr lang="ar-IQ" sz="2000" dirty="0" smtClean="0">
                <a:latin typeface="Calibri" charset="0"/>
                <a:ea typeface="Calibri" charset="0"/>
              </a:rPr>
              <a:t>٥ </a:t>
            </a:r>
            <a:r>
              <a:rPr lang="ar-IQ" sz="2000" dirty="0">
                <a:latin typeface="Calibri" charset="0"/>
                <a:ea typeface="Calibri" charset="0"/>
                <a:sym typeface="Symbol" panose="05050102010706020507" pitchFamily="18" charset="2"/>
              </a:rPr>
              <a:t></a:t>
            </a:r>
            <a:r>
              <a:rPr lang="ar-IQ" sz="2000" dirty="0" smtClean="0">
                <a:latin typeface="Calibri" charset="0"/>
                <a:ea typeface="Calibri" charset="0"/>
              </a:rPr>
              <a:t> </a:t>
            </a:r>
            <a:r>
              <a:rPr lang="ar-IQ" sz="2000" dirty="0">
                <a:latin typeface="Calibri" charset="0"/>
                <a:ea typeface="Calibri" charset="0"/>
              </a:rPr>
              <a:t>من المسلمین</a:t>
            </a:r>
            <a:endParaRPr lang="fa-IR" sz="2000" dirty="0">
              <a:latin typeface="Calibri" charset="0"/>
              <a:ea typeface="Calibri" charset="0"/>
            </a:endParaRPr>
          </a:p>
          <a:p>
            <a:pPr algn="r">
              <a:lnSpc>
                <a:spcPct val="107000"/>
              </a:lnSpc>
              <a:spcAft>
                <a:spcPts val="800"/>
              </a:spcAft>
            </a:pPr>
            <a:r>
              <a:rPr lang="fa-IR" sz="2000" dirty="0" smtClean="0">
                <a:latin typeface="Calibri" charset="0"/>
                <a:ea typeface="Calibri" charset="0"/>
                <a:cs typeface="Arial" charset="0"/>
              </a:rPr>
              <a:t>۱۵</a:t>
            </a:r>
            <a:r>
              <a:rPr lang="ar-IQ" sz="2000" dirty="0">
                <a:latin typeface="Calibri" charset="0"/>
                <a:ea typeface="Calibri" charset="0"/>
                <a:sym typeface="Symbol" panose="05050102010706020507" pitchFamily="18" charset="2"/>
              </a:rPr>
              <a:t> </a:t>
            </a:r>
            <a:r>
              <a:rPr lang="fa-IR" sz="2000" dirty="0" smtClean="0">
                <a:latin typeface="Calibri" charset="0"/>
                <a:ea typeface="Calibri" charset="0"/>
                <a:cs typeface="Arial" charset="0"/>
              </a:rPr>
              <a:t> </a:t>
            </a:r>
            <a:r>
              <a:rPr lang="fa-IR" sz="2000" dirty="0">
                <a:latin typeface="Calibri" charset="0"/>
                <a:ea typeface="Calibri" charset="0"/>
                <a:cs typeface="Arial" charset="0"/>
              </a:rPr>
              <a:t>لا یعتقدون بشئ او ینضمون الی ادیان مختلفه </a:t>
            </a:r>
            <a:endParaRPr lang="da-DK" sz="2000" dirty="0">
              <a:latin typeface="Calibri" charset="0"/>
              <a:ea typeface="Calibri" charset="0"/>
              <a:cs typeface="Arial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da-DK" sz="2000" dirty="0">
                <a:latin typeface="Calibri" charset="0"/>
                <a:ea typeface="Calibri" charset="0"/>
              </a:rPr>
              <a:t>      </a:t>
            </a:r>
            <a:r>
              <a:rPr lang="en-US" sz="2000" dirty="0">
                <a:latin typeface="Calibri" charset="0"/>
                <a:ea typeface="Calibri" charset="0"/>
              </a:rPr>
              <a:t>  </a:t>
            </a:r>
            <a:endParaRPr lang="da-DK" sz="2000" dirty="0">
              <a:effectLst/>
              <a:latin typeface="Calibri" charset="0"/>
              <a:ea typeface="Calibri" charset="0"/>
              <a:cs typeface="Arial" charset="0"/>
            </a:endParaRPr>
          </a:p>
        </p:txBody>
      </p:sp>
      <p:sp>
        <p:nvSpPr>
          <p:cNvPr id="7" name="Rektangel 6"/>
          <p:cNvSpPr/>
          <p:nvPr/>
        </p:nvSpPr>
        <p:spPr>
          <a:xfrm>
            <a:off x="6490646" y="4248673"/>
            <a:ext cx="3561822" cy="2030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>
              <a:lnSpc>
                <a:spcPct val="107000"/>
              </a:lnSpc>
              <a:spcAft>
                <a:spcPts val="800"/>
              </a:spcAft>
            </a:pPr>
            <a:r>
              <a:rPr lang="ar-IQ" sz="2000" dirty="0">
                <a:solidFill>
                  <a:srgbClr val="FF8000"/>
                </a:solidFill>
                <a:latin typeface="Calibri" charset="0"/>
                <a:ea typeface="Calibri" charset="0"/>
              </a:rPr>
              <a:t>در دانمارک </a:t>
            </a:r>
            <a:endParaRPr lang="da-DK" sz="2000" dirty="0" smtClean="0">
              <a:solidFill>
                <a:srgbClr val="FF8000"/>
              </a:solidFill>
              <a:latin typeface="Calibri" charset="0"/>
              <a:ea typeface="Calibri" charset="0"/>
            </a:endParaRPr>
          </a:p>
          <a:p>
            <a:pPr algn="r" rtl="1">
              <a:lnSpc>
                <a:spcPct val="107000"/>
              </a:lnSpc>
              <a:spcAft>
                <a:spcPts val="800"/>
              </a:spcAft>
            </a:pPr>
            <a:r>
              <a:rPr lang="ar-IQ" sz="2000" dirty="0" smtClean="0">
                <a:solidFill>
                  <a:srgbClr val="FF8000"/>
                </a:solidFill>
                <a:latin typeface="Calibri" charset="0"/>
                <a:ea typeface="Calibri" charset="0"/>
              </a:rPr>
              <a:t>%</a:t>
            </a:r>
            <a:r>
              <a:rPr lang="ar-IQ" sz="2000" dirty="0">
                <a:solidFill>
                  <a:srgbClr val="FF8000"/>
                </a:solidFill>
                <a:latin typeface="Calibri" charset="0"/>
                <a:ea typeface="Calibri" charset="0"/>
              </a:rPr>
              <a:t>٨٠ </a:t>
            </a:r>
            <a:r>
              <a:rPr lang="ar-IQ" sz="2000" dirty="0" smtClean="0">
                <a:solidFill>
                  <a:srgbClr val="FF8000"/>
                </a:solidFill>
                <a:latin typeface="Calibri" charset="0"/>
                <a:ea typeface="Calibri" charset="0"/>
              </a:rPr>
              <a:t> </a:t>
            </a:r>
            <a:r>
              <a:rPr lang="ar-IQ" sz="2000" dirty="0">
                <a:solidFill>
                  <a:srgbClr val="FF8000"/>
                </a:solidFill>
                <a:latin typeface="Calibri" charset="0"/>
                <a:ea typeface="Calibri" charset="0"/>
              </a:rPr>
              <a:t>در کلیسای </a:t>
            </a:r>
            <a:r>
              <a:rPr lang="ar-IQ" sz="2000" dirty="0" smtClean="0">
                <a:solidFill>
                  <a:srgbClr val="FF8000"/>
                </a:solidFill>
                <a:latin typeface="Calibri" charset="0"/>
                <a:ea typeface="Calibri" charset="0"/>
              </a:rPr>
              <a:t>ملی </a:t>
            </a:r>
            <a:r>
              <a:rPr lang="ar-IQ" sz="2000" dirty="0">
                <a:solidFill>
                  <a:srgbClr val="FF8000"/>
                </a:solidFill>
                <a:latin typeface="Calibri" charset="0"/>
                <a:ea typeface="Calibri" charset="0"/>
              </a:rPr>
              <a:t>عضو هستند </a:t>
            </a:r>
            <a:endParaRPr lang="da-DK" sz="2000" dirty="0">
              <a:solidFill>
                <a:srgbClr val="FF8000"/>
              </a:solidFill>
              <a:latin typeface="Calibri" charset="0"/>
              <a:ea typeface="Calibri" charset="0"/>
              <a:cs typeface="Arial" charset="0"/>
            </a:endParaRPr>
          </a:p>
          <a:p>
            <a:pPr algn="r">
              <a:lnSpc>
                <a:spcPct val="107000"/>
              </a:lnSpc>
              <a:spcAft>
                <a:spcPts val="800"/>
              </a:spcAft>
            </a:pPr>
            <a:r>
              <a:rPr lang="ar-IQ" sz="2000" dirty="0">
                <a:solidFill>
                  <a:srgbClr val="FF8000"/>
                </a:solidFill>
                <a:latin typeface="Calibri" charset="0"/>
                <a:ea typeface="Calibri" charset="0"/>
              </a:rPr>
              <a:t>% ٥ مسلمان هستند</a:t>
            </a:r>
            <a:endParaRPr lang="da-DK" sz="2000" dirty="0">
              <a:solidFill>
                <a:srgbClr val="FF8000"/>
              </a:solidFill>
              <a:latin typeface="Calibri" charset="0"/>
              <a:ea typeface="Calibri" charset="0"/>
              <a:cs typeface="Arial" charset="0"/>
            </a:endParaRPr>
          </a:p>
          <a:p>
            <a:pPr algn="r">
              <a:lnSpc>
                <a:spcPct val="107000"/>
              </a:lnSpc>
              <a:spcAft>
                <a:spcPts val="800"/>
              </a:spcAft>
            </a:pPr>
            <a:r>
              <a:rPr lang="ar-IQ" sz="2000" dirty="0">
                <a:solidFill>
                  <a:srgbClr val="FF8000"/>
                </a:solidFill>
                <a:latin typeface="Calibri" charset="0"/>
                <a:ea typeface="Calibri" charset="0"/>
              </a:rPr>
              <a:t>% ١٥ مذهب ندارند، یا </a:t>
            </a:r>
            <a:r>
              <a:rPr lang="ar-IQ" sz="2000" dirty="0" smtClean="0">
                <a:solidFill>
                  <a:srgbClr val="FF8000"/>
                </a:solidFill>
                <a:latin typeface="Calibri" charset="0"/>
                <a:ea typeface="Calibri" charset="0"/>
              </a:rPr>
              <a:t>متعلق </a:t>
            </a:r>
            <a:r>
              <a:rPr lang="ar-IQ" sz="2000" dirty="0">
                <a:solidFill>
                  <a:srgbClr val="FF8000"/>
                </a:solidFill>
                <a:latin typeface="Calibri" charset="0"/>
                <a:ea typeface="Calibri" charset="0"/>
              </a:rPr>
              <a:t>بە </a:t>
            </a:r>
            <a:r>
              <a:rPr lang="ar-IQ" sz="2000" dirty="0" smtClean="0">
                <a:solidFill>
                  <a:srgbClr val="FF8000"/>
                </a:solidFill>
                <a:latin typeface="Calibri" charset="0"/>
                <a:ea typeface="Calibri" charset="0"/>
              </a:rPr>
              <a:t>گروه </a:t>
            </a:r>
            <a:r>
              <a:rPr lang="ar-IQ" sz="2000" dirty="0">
                <a:solidFill>
                  <a:srgbClr val="FF8000"/>
                </a:solidFill>
                <a:latin typeface="Calibri" charset="0"/>
                <a:ea typeface="Calibri" charset="0"/>
              </a:rPr>
              <a:t>های کوچکتر </a:t>
            </a:r>
            <a:r>
              <a:rPr lang="ar-IQ" sz="2000" dirty="0" smtClean="0">
                <a:solidFill>
                  <a:srgbClr val="FF8000"/>
                </a:solidFill>
                <a:latin typeface="Calibri" charset="0"/>
                <a:ea typeface="Calibri" charset="0"/>
              </a:rPr>
              <a:t>مذهبی </a:t>
            </a:r>
            <a:r>
              <a:rPr lang="ar-IQ" sz="2000" dirty="0">
                <a:solidFill>
                  <a:srgbClr val="FF8000"/>
                </a:solidFill>
                <a:latin typeface="Calibri" charset="0"/>
                <a:ea typeface="Calibri" charset="0"/>
              </a:rPr>
              <a:t>هستند.</a:t>
            </a:r>
            <a:endParaRPr lang="da-DK" sz="2000" dirty="0">
              <a:solidFill>
                <a:srgbClr val="FF8000"/>
              </a:solidFill>
              <a:effectLst/>
              <a:latin typeface="Calibri" charset="0"/>
              <a:ea typeface="Calibri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00863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kstfelt 4"/>
          <p:cNvSpPr txBox="1"/>
          <p:nvPr/>
        </p:nvSpPr>
        <p:spPr>
          <a:xfrm>
            <a:off x="2481942" y="237706"/>
            <a:ext cx="1060268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2000" b="1" dirty="0">
                <a:solidFill>
                  <a:schemeClr val="accent1">
                    <a:lumMod val="75000"/>
                  </a:schemeClr>
                </a:solidFill>
              </a:rPr>
              <a:t>80 %  er kristne i Danmark, men kun 4 % går jævnligt i kirke.</a:t>
            </a:r>
          </a:p>
          <a:p>
            <a:r>
              <a:rPr lang="da-DK" sz="2000" b="1" dirty="0">
                <a:solidFill>
                  <a:schemeClr val="accent1">
                    <a:lumMod val="75000"/>
                  </a:schemeClr>
                </a:solidFill>
              </a:rPr>
              <a:t>Men mange går i kirke til kristne overgangsritualer. </a:t>
            </a:r>
          </a:p>
        </p:txBody>
      </p:sp>
      <p:pic>
        <p:nvPicPr>
          <p:cNvPr id="3" name="Billede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" t="31905" r="27543" b="23536"/>
          <a:stretch/>
        </p:blipFill>
        <p:spPr>
          <a:xfrm>
            <a:off x="478973" y="1221100"/>
            <a:ext cx="2002969" cy="2190680"/>
          </a:xfrm>
          <a:prstGeom prst="rect">
            <a:avLst/>
          </a:prstGeom>
        </p:spPr>
      </p:pic>
      <p:pic>
        <p:nvPicPr>
          <p:cNvPr id="4" name="Billede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2" t="36825" r="-160" b="32858"/>
          <a:stretch/>
        </p:blipFill>
        <p:spPr>
          <a:xfrm>
            <a:off x="2481942" y="1221100"/>
            <a:ext cx="4060212" cy="2190680"/>
          </a:xfrm>
          <a:prstGeom prst="rect">
            <a:avLst/>
          </a:prstGeom>
        </p:spPr>
      </p:pic>
      <p:pic>
        <p:nvPicPr>
          <p:cNvPr id="6" name="Billede 5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38" t="34444" r="7447" b="31429"/>
          <a:stretch/>
        </p:blipFill>
        <p:spPr>
          <a:xfrm>
            <a:off x="6542154" y="1221100"/>
            <a:ext cx="3005817" cy="2190680"/>
          </a:xfrm>
          <a:prstGeom prst="rect">
            <a:avLst/>
          </a:prstGeom>
        </p:spPr>
      </p:pic>
      <p:pic>
        <p:nvPicPr>
          <p:cNvPr id="8" name="Billede 7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966" t="36349" b="32064"/>
          <a:stretch/>
        </p:blipFill>
        <p:spPr>
          <a:xfrm>
            <a:off x="9547971" y="1221100"/>
            <a:ext cx="2203591" cy="2166258"/>
          </a:xfrm>
          <a:prstGeom prst="rect">
            <a:avLst/>
          </a:prstGeom>
        </p:spPr>
      </p:pic>
      <p:sp>
        <p:nvSpPr>
          <p:cNvPr id="9" name="Tekstfelt 8"/>
          <p:cNvSpPr txBox="1"/>
          <p:nvPr/>
        </p:nvSpPr>
        <p:spPr>
          <a:xfrm>
            <a:off x="1295400" y="3504461"/>
            <a:ext cx="642257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>
                <a:solidFill>
                  <a:schemeClr val="accent1">
                    <a:lumMod val="75000"/>
                  </a:schemeClr>
                </a:solidFill>
              </a:rPr>
              <a:t>DÅB</a:t>
            </a:r>
          </a:p>
        </p:txBody>
      </p:sp>
      <p:sp>
        <p:nvSpPr>
          <p:cNvPr id="10" name="Tekstfelt 9"/>
          <p:cNvSpPr txBox="1"/>
          <p:nvPr/>
        </p:nvSpPr>
        <p:spPr>
          <a:xfrm>
            <a:off x="3641191" y="3504461"/>
            <a:ext cx="17417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>
                <a:solidFill>
                  <a:schemeClr val="accent1">
                    <a:lumMod val="75000"/>
                  </a:schemeClr>
                </a:solidFill>
              </a:rPr>
              <a:t>KONFIRMATION</a:t>
            </a:r>
          </a:p>
        </p:txBody>
      </p:sp>
      <p:sp>
        <p:nvSpPr>
          <p:cNvPr id="11" name="Tekstfelt 10"/>
          <p:cNvSpPr txBox="1"/>
          <p:nvPr/>
        </p:nvSpPr>
        <p:spPr>
          <a:xfrm>
            <a:off x="7848600" y="3540507"/>
            <a:ext cx="10559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>
                <a:solidFill>
                  <a:schemeClr val="accent1">
                    <a:lumMod val="75000"/>
                  </a:schemeClr>
                </a:solidFill>
              </a:rPr>
              <a:t>BRYLLUP</a:t>
            </a:r>
          </a:p>
        </p:txBody>
      </p:sp>
      <p:sp>
        <p:nvSpPr>
          <p:cNvPr id="13" name="Tekstfelt 12"/>
          <p:cNvSpPr txBox="1"/>
          <p:nvPr/>
        </p:nvSpPr>
        <p:spPr>
          <a:xfrm>
            <a:off x="10009848" y="3516129"/>
            <a:ext cx="17417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>
                <a:solidFill>
                  <a:schemeClr val="accent1">
                    <a:lumMod val="75000"/>
                  </a:schemeClr>
                </a:solidFill>
              </a:rPr>
              <a:t>BEGRAVELSE</a:t>
            </a:r>
          </a:p>
        </p:txBody>
      </p:sp>
      <p:sp>
        <p:nvSpPr>
          <p:cNvPr id="15" name="Tekstfelt 14"/>
          <p:cNvSpPr txBox="1"/>
          <p:nvPr/>
        </p:nvSpPr>
        <p:spPr>
          <a:xfrm>
            <a:off x="1693334" y="4038566"/>
            <a:ext cx="869987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IQ" sz="2000" dirty="0"/>
              <a:t> في الدنمارک </a:t>
            </a:r>
            <a:r>
              <a:rPr lang="ar-IQ" sz="2000" dirty="0" smtClean="0"/>
              <a:t>٨٠</a:t>
            </a:r>
            <a:r>
              <a:rPr lang="ar-IQ" sz="2000" dirty="0" smtClean="0">
                <a:latin typeface="Calibri" charset="0"/>
                <a:ea typeface="Calibri" charset="0"/>
                <a:sym typeface="Symbol" panose="05050102010706020507" pitchFamily="18" charset="2"/>
              </a:rPr>
              <a:t> </a:t>
            </a:r>
            <a:r>
              <a:rPr lang="ar-IQ" sz="2000" dirty="0">
                <a:latin typeface="Calibri" charset="0"/>
                <a:ea typeface="Calibri" charset="0"/>
                <a:sym typeface="Symbol" panose="05050102010706020507" pitchFamily="18" charset="2"/>
              </a:rPr>
              <a:t></a:t>
            </a:r>
            <a:r>
              <a:rPr lang="ar-IQ" sz="2000" dirty="0" smtClean="0"/>
              <a:t> </a:t>
            </a:r>
            <a:r>
              <a:rPr lang="ar-IQ" sz="2000" dirty="0"/>
              <a:t>من المسیحیین، و لکن ٤۰ </a:t>
            </a:r>
            <a:r>
              <a:rPr lang="ar-IQ" sz="2000" dirty="0" smtClean="0">
                <a:latin typeface="Calibri" charset="0"/>
                <a:ea typeface="Calibri" charset="0"/>
                <a:sym typeface="Symbol" panose="05050102010706020507" pitchFamily="18" charset="2"/>
              </a:rPr>
              <a:t></a:t>
            </a:r>
            <a:r>
              <a:rPr lang="ar-IQ" sz="2000" dirty="0" smtClean="0"/>
              <a:t> </a:t>
            </a:r>
            <a:r>
              <a:rPr lang="fa-IR" sz="2000" dirty="0"/>
              <a:t>منهم فقط </a:t>
            </a:r>
            <a:r>
              <a:rPr lang="ar-IQ" sz="2000" dirty="0"/>
              <a:t>یذهبون للکنیسة بانتظام.</a:t>
            </a:r>
            <a:endParaRPr lang="fa-IR" sz="2000" dirty="0"/>
          </a:p>
          <a:p>
            <a:pPr algn="r"/>
            <a:r>
              <a:rPr lang="ar-IQ" sz="2000" dirty="0"/>
              <a:t> </a:t>
            </a:r>
            <a:r>
              <a:rPr lang="fa-IR" sz="2000" dirty="0"/>
              <a:t>والاخرون </a:t>
            </a:r>
            <a:r>
              <a:rPr lang="ar-IQ" sz="2000" dirty="0"/>
              <a:t> یذهبون </a:t>
            </a:r>
            <a:r>
              <a:rPr lang="fa-IR" sz="2000" dirty="0"/>
              <a:t>ً</a:t>
            </a:r>
            <a:r>
              <a:rPr lang="ar-IQ" sz="2000" dirty="0"/>
              <a:t>للکنیسة</a:t>
            </a:r>
            <a:r>
              <a:rPr lang="fa-IR" sz="2000" dirty="0"/>
              <a:t> لاداء الطقوس فیً </a:t>
            </a:r>
            <a:r>
              <a:rPr lang="ar-IQ" sz="2000" dirty="0"/>
              <a:t>المناسبات المسیحیة</a:t>
            </a:r>
            <a:r>
              <a:rPr lang="fa-IR" sz="2000" dirty="0"/>
              <a:t> فقط.</a:t>
            </a:r>
          </a:p>
        </p:txBody>
      </p:sp>
      <p:sp>
        <p:nvSpPr>
          <p:cNvPr id="16" name="Tekstfelt 15"/>
          <p:cNvSpPr txBox="1"/>
          <p:nvPr/>
        </p:nvSpPr>
        <p:spPr>
          <a:xfrm>
            <a:off x="2481942" y="5700200"/>
            <a:ext cx="89595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2000" b="1" dirty="0">
                <a:solidFill>
                  <a:srgbClr val="7030A0"/>
                </a:solidFill>
              </a:rPr>
              <a:t>80% </a:t>
            </a:r>
            <a:r>
              <a:rPr lang="da-DK" sz="2000" b="1" dirty="0" err="1">
                <a:solidFill>
                  <a:srgbClr val="7030A0"/>
                </a:solidFill>
              </a:rPr>
              <a:t>are</a:t>
            </a:r>
            <a:r>
              <a:rPr lang="da-DK" sz="2000" b="1" dirty="0">
                <a:solidFill>
                  <a:srgbClr val="7030A0"/>
                </a:solidFill>
              </a:rPr>
              <a:t> Christians in Denmark, but </a:t>
            </a:r>
            <a:r>
              <a:rPr lang="da-DK" sz="2000" b="1" dirty="0" err="1">
                <a:solidFill>
                  <a:srgbClr val="7030A0"/>
                </a:solidFill>
              </a:rPr>
              <a:t>only</a:t>
            </a:r>
            <a:r>
              <a:rPr lang="da-DK" sz="2000" b="1" dirty="0">
                <a:solidFill>
                  <a:srgbClr val="7030A0"/>
                </a:solidFill>
              </a:rPr>
              <a:t> 3-4% </a:t>
            </a:r>
            <a:r>
              <a:rPr lang="da-DK" sz="2000" b="1" dirty="0" err="1">
                <a:solidFill>
                  <a:srgbClr val="7030A0"/>
                </a:solidFill>
              </a:rPr>
              <a:t>attend</a:t>
            </a:r>
            <a:r>
              <a:rPr lang="da-DK" sz="2000" b="1" dirty="0">
                <a:solidFill>
                  <a:srgbClr val="7030A0"/>
                </a:solidFill>
              </a:rPr>
              <a:t> </a:t>
            </a:r>
            <a:r>
              <a:rPr lang="da-DK" sz="2000" b="1" dirty="0" err="1">
                <a:solidFill>
                  <a:srgbClr val="7030A0"/>
                </a:solidFill>
              </a:rPr>
              <a:t>church</a:t>
            </a:r>
            <a:r>
              <a:rPr lang="da-DK" sz="2000" b="1" dirty="0">
                <a:solidFill>
                  <a:srgbClr val="7030A0"/>
                </a:solidFill>
              </a:rPr>
              <a:t> </a:t>
            </a:r>
            <a:r>
              <a:rPr lang="da-DK" sz="2000" b="1" dirty="0" err="1">
                <a:solidFill>
                  <a:srgbClr val="7030A0"/>
                </a:solidFill>
              </a:rPr>
              <a:t>regularly</a:t>
            </a:r>
            <a:endParaRPr lang="da-DK" sz="2000" b="1" dirty="0">
              <a:solidFill>
                <a:srgbClr val="7030A0"/>
              </a:solidFill>
            </a:endParaRPr>
          </a:p>
        </p:txBody>
      </p:sp>
      <p:sp>
        <p:nvSpPr>
          <p:cNvPr id="2" name="Tekstfelt 1"/>
          <p:cNvSpPr txBox="1"/>
          <p:nvPr/>
        </p:nvSpPr>
        <p:spPr>
          <a:xfrm>
            <a:off x="3665403" y="4929174"/>
            <a:ext cx="672780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a-IR" sz="2000" dirty="0">
                <a:solidFill>
                  <a:srgbClr val="FF8000"/>
                </a:solidFill>
              </a:rPr>
              <a:t>در </a:t>
            </a:r>
            <a:r>
              <a:rPr lang="fa-IR" sz="2000" dirty="0" smtClean="0">
                <a:solidFill>
                  <a:srgbClr val="FF8000"/>
                </a:solidFill>
              </a:rPr>
              <a:t>دانمارک</a:t>
            </a:r>
            <a:r>
              <a:rPr lang="ar-IQ" sz="2000" dirty="0" smtClean="0">
                <a:solidFill>
                  <a:srgbClr val="FF8000"/>
                </a:solidFill>
              </a:rPr>
              <a:t> ٨٠</a:t>
            </a:r>
            <a:r>
              <a:rPr lang="fa-IR" sz="2000" dirty="0">
                <a:solidFill>
                  <a:srgbClr val="FF8000"/>
                </a:solidFill>
              </a:rPr>
              <a:t> ٪  </a:t>
            </a:r>
            <a:r>
              <a:rPr lang="fa-IR" sz="2000" dirty="0" smtClean="0">
                <a:solidFill>
                  <a:srgbClr val="FF8000"/>
                </a:solidFill>
              </a:rPr>
              <a:t>مسیحی هستند، اما تنها </a:t>
            </a:r>
            <a:r>
              <a:rPr lang="ar-IQ" sz="2000" dirty="0" smtClean="0">
                <a:solidFill>
                  <a:srgbClr val="FF8000"/>
                </a:solidFill>
              </a:rPr>
              <a:t>٤</a:t>
            </a:r>
            <a:r>
              <a:rPr lang="fa-IR" sz="2000" dirty="0">
                <a:solidFill>
                  <a:srgbClr val="FF8000"/>
                </a:solidFill>
              </a:rPr>
              <a:t> ٪ بطور منظم </a:t>
            </a:r>
            <a:r>
              <a:rPr lang="fa-IR" sz="2000" dirty="0" smtClean="0">
                <a:solidFill>
                  <a:srgbClr val="FF8000"/>
                </a:solidFill>
              </a:rPr>
              <a:t>به کلیسا می روند.</a:t>
            </a:r>
            <a:br>
              <a:rPr lang="fa-IR" sz="2000" dirty="0" smtClean="0">
                <a:solidFill>
                  <a:srgbClr val="FF8000"/>
                </a:solidFill>
              </a:rPr>
            </a:br>
            <a:r>
              <a:rPr lang="fa-IR" sz="2000" dirty="0" smtClean="0">
                <a:solidFill>
                  <a:srgbClr val="FF8000"/>
                </a:solidFill>
              </a:rPr>
              <a:t> </a:t>
            </a:r>
            <a:r>
              <a:rPr lang="fa-IR" sz="2000" dirty="0">
                <a:solidFill>
                  <a:srgbClr val="FF8000"/>
                </a:solidFill>
              </a:rPr>
              <a:t> اما بسیاری برای مراسم مذهبی مسیحی به کلیسا نمی </a:t>
            </a:r>
            <a:r>
              <a:rPr lang="fa-IR" sz="2000" dirty="0" smtClean="0">
                <a:solidFill>
                  <a:srgbClr val="FF8000"/>
                </a:solidFill>
              </a:rPr>
              <a:t>روند.</a:t>
            </a:r>
            <a:endParaRPr lang="da-DK" sz="2000" dirty="0">
              <a:solidFill>
                <a:srgbClr val="FF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74088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kstfelt 4"/>
          <p:cNvSpPr txBox="1"/>
          <p:nvPr/>
        </p:nvSpPr>
        <p:spPr>
          <a:xfrm>
            <a:off x="1649921" y="449295"/>
            <a:ext cx="5431971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3600" b="1" dirty="0">
                <a:solidFill>
                  <a:schemeClr val="accent1">
                    <a:lumMod val="75000"/>
                  </a:schemeClr>
                </a:solidFill>
              </a:rPr>
              <a:t>Gudstjeneste</a:t>
            </a:r>
          </a:p>
          <a:p>
            <a:endParaRPr lang="da-DK" dirty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da-DK" dirty="0">
                <a:solidFill>
                  <a:schemeClr val="accent1">
                    <a:lumMod val="75000"/>
                  </a:schemeClr>
                </a:solidFill>
              </a:rPr>
              <a:t>● Trosbekendelse</a:t>
            </a:r>
          </a:p>
          <a:p>
            <a:r>
              <a:rPr lang="da-DK" dirty="0">
                <a:solidFill>
                  <a:schemeClr val="accent1">
                    <a:lumMod val="75000"/>
                  </a:schemeClr>
                </a:solidFill>
              </a:rPr>
              <a:t>● Salmer</a:t>
            </a:r>
          </a:p>
          <a:p>
            <a:r>
              <a:rPr lang="da-DK" dirty="0">
                <a:solidFill>
                  <a:schemeClr val="accent1">
                    <a:lumMod val="75000"/>
                  </a:schemeClr>
                </a:solidFill>
              </a:rPr>
              <a:t>● Ordet: bibeltekst og prædiken </a:t>
            </a:r>
          </a:p>
          <a:p>
            <a:r>
              <a:rPr lang="da-DK" dirty="0">
                <a:solidFill>
                  <a:schemeClr val="accent1">
                    <a:lumMod val="75000"/>
                  </a:schemeClr>
                </a:solidFill>
              </a:rPr>
              <a:t>● Bøn</a:t>
            </a:r>
          </a:p>
          <a:p>
            <a:r>
              <a:rPr lang="da-DK" dirty="0">
                <a:solidFill>
                  <a:schemeClr val="accent1">
                    <a:lumMod val="75000"/>
                  </a:schemeClr>
                </a:solidFill>
              </a:rPr>
              <a:t>● Altergang</a:t>
            </a:r>
          </a:p>
          <a:p>
            <a:r>
              <a:rPr lang="da-DK" dirty="0">
                <a:solidFill>
                  <a:schemeClr val="accent1">
                    <a:lumMod val="75000"/>
                  </a:schemeClr>
                </a:solidFill>
              </a:rPr>
              <a:t>● Velsigelsen  </a:t>
            </a:r>
          </a:p>
        </p:txBody>
      </p:sp>
      <p:pic>
        <p:nvPicPr>
          <p:cNvPr id="2" name="Billed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8247" y="463269"/>
            <a:ext cx="4411725" cy="3308794"/>
          </a:xfrm>
          <a:prstGeom prst="rect">
            <a:avLst/>
          </a:prstGeom>
        </p:spPr>
      </p:pic>
      <p:sp>
        <p:nvSpPr>
          <p:cNvPr id="6" name="Tekstfelt 5"/>
          <p:cNvSpPr txBox="1"/>
          <p:nvPr/>
        </p:nvSpPr>
        <p:spPr>
          <a:xfrm>
            <a:off x="1649921" y="4418781"/>
            <a:ext cx="3792936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IQ" sz="2000" dirty="0"/>
              <a:t> </a:t>
            </a:r>
            <a:endParaRPr lang="da-DK" sz="2000" dirty="0"/>
          </a:p>
          <a:p>
            <a:pPr algn="r"/>
            <a:r>
              <a:rPr lang="ar-IQ" sz="2000" dirty="0"/>
              <a:t>العبادة </a:t>
            </a:r>
            <a:endParaRPr lang="da-DK" sz="2000" dirty="0"/>
          </a:p>
          <a:p>
            <a:pPr algn="r"/>
            <a:r>
              <a:rPr lang="ar-IQ" sz="2000" dirty="0"/>
              <a:t>العقیدة  ـ  التراتیل  و النشید  ـ نص من کتاب المقدس  ـ خطبة  ـ  الدعاء و البرکة</a:t>
            </a:r>
            <a:endParaRPr lang="fa-IR" sz="2000" dirty="0"/>
          </a:p>
          <a:p>
            <a:pPr algn="r"/>
            <a:r>
              <a:rPr lang="fa-IR" sz="2000" dirty="0"/>
              <a:t>المسیحيين یذهبون للکنیسه یوم الاحد لأن السيد المسیح بعث یوم الاحد  </a:t>
            </a:r>
          </a:p>
          <a:p>
            <a:pPr algn="r"/>
            <a:endParaRPr lang="da-DK" sz="2000" dirty="0"/>
          </a:p>
        </p:txBody>
      </p:sp>
      <p:sp>
        <p:nvSpPr>
          <p:cNvPr id="7" name="Tekstfelt 6"/>
          <p:cNvSpPr txBox="1"/>
          <p:nvPr/>
        </p:nvSpPr>
        <p:spPr>
          <a:xfrm>
            <a:off x="1649921" y="3951440"/>
            <a:ext cx="1076079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2000" b="1">
                <a:solidFill>
                  <a:srgbClr val="7030A0"/>
                </a:solidFill>
              </a:rPr>
              <a:t>Christians </a:t>
            </a:r>
            <a:r>
              <a:rPr lang="da-DK" sz="2000" b="1" dirty="0">
                <a:solidFill>
                  <a:srgbClr val="7030A0"/>
                </a:solidFill>
              </a:rPr>
              <a:t>go to </a:t>
            </a:r>
            <a:r>
              <a:rPr lang="da-DK" sz="2000" b="1" dirty="0" err="1">
                <a:solidFill>
                  <a:srgbClr val="7030A0"/>
                </a:solidFill>
              </a:rPr>
              <a:t>church</a:t>
            </a:r>
            <a:r>
              <a:rPr lang="da-DK" sz="2000" b="1" dirty="0">
                <a:solidFill>
                  <a:srgbClr val="7030A0"/>
                </a:solidFill>
              </a:rPr>
              <a:t> on </a:t>
            </a:r>
            <a:r>
              <a:rPr lang="da-DK" sz="2000" b="1" dirty="0" err="1">
                <a:solidFill>
                  <a:srgbClr val="7030A0"/>
                </a:solidFill>
              </a:rPr>
              <a:t>Sundays</a:t>
            </a:r>
            <a:r>
              <a:rPr lang="da-DK" sz="2000" b="1" dirty="0">
                <a:solidFill>
                  <a:srgbClr val="7030A0"/>
                </a:solidFill>
              </a:rPr>
              <a:t>, </a:t>
            </a:r>
            <a:r>
              <a:rPr lang="da-DK" sz="2000" b="1" dirty="0" err="1">
                <a:solidFill>
                  <a:srgbClr val="7030A0"/>
                </a:solidFill>
              </a:rPr>
              <a:t>because</a:t>
            </a:r>
            <a:r>
              <a:rPr lang="da-DK" sz="2000" b="1" dirty="0">
                <a:solidFill>
                  <a:srgbClr val="7030A0"/>
                </a:solidFill>
              </a:rPr>
              <a:t> Jesus rose form the </a:t>
            </a:r>
            <a:r>
              <a:rPr lang="da-DK" sz="2000" b="1" dirty="0" err="1">
                <a:solidFill>
                  <a:srgbClr val="7030A0"/>
                </a:solidFill>
              </a:rPr>
              <a:t>dead</a:t>
            </a:r>
            <a:r>
              <a:rPr lang="da-DK" sz="2000" b="1" dirty="0">
                <a:solidFill>
                  <a:srgbClr val="7030A0"/>
                </a:solidFill>
              </a:rPr>
              <a:t> on a </a:t>
            </a:r>
            <a:r>
              <a:rPr lang="da-DK" sz="2000" b="1" dirty="0" err="1">
                <a:solidFill>
                  <a:srgbClr val="7030A0"/>
                </a:solidFill>
              </a:rPr>
              <a:t>Sunday</a:t>
            </a:r>
            <a:r>
              <a:rPr lang="da-DK" sz="2000" b="1" dirty="0">
                <a:solidFill>
                  <a:srgbClr val="7030A0"/>
                </a:solidFill>
              </a:rPr>
              <a:t> </a:t>
            </a:r>
          </a:p>
        </p:txBody>
      </p:sp>
      <p:sp>
        <p:nvSpPr>
          <p:cNvPr id="4" name="Tekstfelt 3"/>
          <p:cNvSpPr txBox="1"/>
          <p:nvPr/>
        </p:nvSpPr>
        <p:spPr>
          <a:xfrm>
            <a:off x="5539448" y="4234575"/>
            <a:ext cx="520219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IQ" sz="2000" dirty="0">
                <a:solidFill>
                  <a:srgbClr val="FF8000"/>
                </a:solidFill>
              </a:rPr>
              <a:t>مراسم عبادی</a:t>
            </a:r>
          </a:p>
          <a:p>
            <a:pPr algn="r"/>
            <a:r>
              <a:rPr lang="ar-IQ" sz="2000" dirty="0">
                <a:solidFill>
                  <a:srgbClr val="FF8000"/>
                </a:solidFill>
              </a:rPr>
              <a:t>شهادتین ـ سرودهای مذهبی ـ موعظه: متن انجیل و خطابه ـ دعا ـ مراسم محراب ـ برکت دادن</a:t>
            </a:r>
          </a:p>
          <a:p>
            <a:pPr algn="r"/>
            <a:r>
              <a:rPr lang="ar-IQ" sz="2000" dirty="0">
                <a:solidFill>
                  <a:srgbClr val="FF8000"/>
                </a:solidFill>
              </a:rPr>
              <a:t>مسیحیان روزهای یکشنبه به کلیسا می روند چون مسیح روز یکشنبه عروج کرد.  </a:t>
            </a:r>
            <a:endParaRPr lang="da-DK" sz="2000" dirty="0">
              <a:solidFill>
                <a:srgbClr val="FF8000"/>
              </a:solidFill>
            </a:endParaRPr>
          </a:p>
          <a:p>
            <a:pPr algn="r"/>
            <a:endParaRPr lang="da-DK" sz="2000" dirty="0">
              <a:solidFill>
                <a:srgbClr val="FF8000"/>
              </a:solidFill>
            </a:endParaRPr>
          </a:p>
        </p:txBody>
      </p:sp>
      <p:sp>
        <p:nvSpPr>
          <p:cNvPr id="3" name="Rektangel 2"/>
          <p:cNvSpPr/>
          <p:nvPr/>
        </p:nvSpPr>
        <p:spPr>
          <a:xfrm>
            <a:off x="1649921" y="3125732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da-DK">
                <a:solidFill>
                  <a:schemeClr val="accent1">
                    <a:lumMod val="75000"/>
                  </a:schemeClr>
                </a:solidFill>
              </a:rPr>
              <a:t>Kristne går i kirke om søndagen, </a:t>
            </a:r>
          </a:p>
          <a:p>
            <a:r>
              <a:rPr lang="da-DK" dirty="0">
                <a:solidFill>
                  <a:schemeClr val="accent1">
                    <a:lumMod val="75000"/>
                  </a:schemeClr>
                </a:solidFill>
              </a:rPr>
              <a:t>fordi Jesus genopstod på en søndag.  </a:t>
            </a:r>
          </a:p>
        </p:txBody>
      </p:sp>
    </p:spTree>
    <p:extLst>
      <p:ext uri="{BB962C8B-B14F-4D97-AF65-F5344CB8AC3E}">
        <p14:creationId xmlns:p14="http://schemas.microsoft.com/office/powerpoint/2010/main" val="13212242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kstfelt 3"/>
          <p:cNvSpPr txBox="1"/>
          <p:nvPr/>
        </p:nvSpPr>
        <p:spPr>
          <a:xfrm>
            <a:off x="741406" y="519387"/>
            <a:ext cx="569323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2700" b="1" dirty="0">
                <a:solidFill>
                  <a:schemeClr val="accent1">
                    <a:lumMod val="75000"/>
                  </a:schemeClr>
                </a:solidFill>
              </a:rPr>
              <a:t>5 % er muslimer i Danmark og ca. 30% af alle muslimske mænd går i moskeen til fredagsbøn. </a:t>
            </a:r>
          </a:p>
          <a:p>
            <a:endParaRPr lang="da-DK" sz="27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2" name="Billed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53154" y="519387"/>
            <a:ext cx="4027714" cy="2742840"/>
          </a:xfrm>
          <a:prstGeom prst="rect">
            <a:avLst/>
          </a:prstGeom>
        </p:spPr>
      </p:pic>
      <p:sp>
        <p:nvSpPr>
          <p:cNvPr id="5" name="Tekstfelt 4"/>
          <p:cNvSpPr txBox="1"/>
          <p:nvPr/>
        </p:nvSpPr>
        <p:spPr>
          <a:xfrm>
            <a:off x="2061247" y="5100365"/>
            <a:ext cx="742405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2700" b="1" dirty="0">
                <a:solidFill>
                  <a:srgbClr val="7030A0"/>
                </a:solidFill>
              </a:rPr>
              <a:t>5% </a:t>
            </a:r>
            <a:r>
              <a:rPr lang="da-DK" sz="2700" b="1" dirty="0" err="1">
                <a:solidFill>
                  <a:srgbClr val="7030A0"/>
                </a:solidFill>
              </a:rPr>
              <a:t>are</a:t>
            </a:r>
            <a:r>
              <a:rPr lang="da-DK" sz="2700" b="1" dirty="0">
                <a:solidFill>
                  <a:srgbClr val="7030A0"/>
                </a:solidFill>
              </a:rPr>
              <a:t> muslims in Denmark and </a:t>
            </a:r>
            <a:r>
              <a:rPr lang="da-DK" sz="2700" b="1" dirty="0" err="1">
                <a:solidFill>
                  <a:srgbClr val="7030A0"/>
                </a:solidFill>
              </a:rPr>
              <a:t>about</a:t>
            </a:r>
            <a:r>
              <a:rPr lang="da-DK" sz="2700" b="1" dirty="0">
                <a:solidFill>
                  <a:srgbClr val="7030A0"/>
                </a:solidFill>
              </a:rPr>
              <a:t> </a:t>
            </a:r>
            <a:r>
              <a:rPr lang="da-DK" sz="2700" b="1" dirty="0" err="1">
                <a:solidFill>
                  <a:srgbClr val="7030A0"/>
                </a:solidFill>
              </a:rPr>
              <a:t>half</a:t>
            </a:r>
            <a:r>
              <a:rPr lang="da-DK" sz="2700" b="1" dirty="0">
                <a:solidFill>
                  <a:srgbClr val="7030A0"/>
                </a:solidFill>
              </a:rPr>
              <a:t> of all muslim men </a:t>
            </a:r>
            <a:r>
              <a:rPr lang="da-DK" sz="2700" b="1" dirty="0" err="1">
                <a:solidFill>
                  <a:srgbClr val="7030A0"/>
                </a:solidFill>
              </a:rPr>
              <a:t>come</a:t>
            </a:r>
            <a:r>
              <a:rPr lang="da-DK" sz="2700" b="1" dirty="0">
                <a:solidFill>
                  <a:srgbClr val="7030A0"/>
                </a:solidFill>
              </a:rPr>
              <a:t> to the </a:t>
            </a:r>
            <a:r>
              <a:rPr lang="da-DK" sz="2700" b="1" dirty="0" err="1">
                <a:solidFill>
                  <a:srgbClr val="7030A0"/>
                </a:solidFill>
              </a:rPr>
              <a:t>mosque</a:t>
            </a:r>
            <a:r>
              <a:rPr lang="da-DK" sz="2700" b="1" dirty="0">
                <a:solidFill>
                  <a:srgbClr val="7030A0"/>
                </a:solidFill>
              </a:rPr>
              <a:t> for Friday-</a:t>
            </a:r>
            <a:r>
              <a:rPr lang="da-DK" sz="2700" b="1" dirty="0" err="1">
                <a:solidFill>
                  <a:srgbClr val="7030A0"/>
                </a:solidFill>
              </a:rPr>
              <a:t>prayer</a:t>
            </a:r>
            <a:endParaRPr lang="da-DK" sz="2700" b="1" dirty="0">
              <a:solidFill>
                <a:srgbClr val="7030A0"/>
              </a:solidFill>
            </a:endParaRPr>
          </a:p>
        </p:txBody>
      </p:sp>
      <p:sp>
        <p:nvSpPr>
          <p:cNvPr id="7" name="Tekstfelt 6"/>
          <p:cNvSpPr txBox="1"/>
          <p:nvPr/>
        </p:nvSpPr>
        <p:spPr>
          <a:xfrm>
            <a:off x="287246" y="2273713"/>
            <a:ext cx="6601550" cy="30008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IQ" sz="2700" dirty="0">
                <a:solidFill>
                  <a:srgbClr val="FF8000"/>
                </a:solidFill>
              </a:rPr>
              <a:t>٥</a:t>
            </a:r>
            <a:r>
              <a:rPr lang="ar-IQ" sz="2700" dirty="0">
                <a:solidFill>
                  <a:srgbClr val="FF8000"/>
                </a:solidFill>
                <a:sym typeface="Symbol" panose="05050102010706020507" pitchFamily="18" charset="2"/>
              </a:rPr>
              <a:t> </a:t>
            </a:r>
            <a:r>
              <a:rPr lang="ar-IQ" sz="2700" dirty="0">
                <a:solidFill>
                  <a:srgbClr val="FF8000"/>
                </a:solidFill>
              </a:rPr>
              <a:t> من المسلمین في الدنمارک</a:t>
            </a:r>
            <a:endParaRPr lang="da-DK" sz="2700" dirty="0">
              <a:solidFill>
                <a:srgbClr val="FF8000"/>
              </a:solidFill>
            </a:endParaRPr>
          </a:p>
          <a:p>
            <a:pPr algn="r" rtl="1"/>
            <a:r>
              <a:rPr lang="ar-IQ" sz="2700" dirty="0">
                <a:solidFill>
                  <a:srgbClr val="FF8000"/>
                </a:solidFill>
              </a:rPr>
              <a:t>تقریبا ٣٠</a:t>
            </a:r>
            <a:r>
              <a:rPr lang="ar-IQ" sz="2700" dirty="0">
                <a:solidFill>
                  <a:srgbClr val="FF8000"/>
                </a:solidFill>
                <a:sym typeface="Symbol" panose="05050102010706020507" pitchFamily="18" charset="2"/>
              </a:rPr>
              <a:t> </a:t>
            </a:r>
            <a:r>
              <a:rPr lang="ar-IQ" sz="2700" dirty="0">
                <a:solidFill>
                  <a:srgbClr val="FF8000"/>
                </a:solidFill>
              </a:rPr>
              <a:t> من الرجال المسلمین یذهبون للمسجد لصلاة الجمعة.</a:t>
            </a:r>
            <a:endParaRPr lang="da-DK" sz="2700" dirty="0">
              <a:solidFill>
                <a:srgbClr val="FF8000"/>
              </a:solidFill>
            </a:endParaRPr>
          </a:p>
          <a:p>
            <a:pPr algn="r" rtl="1"/>
            <a:endParaRPr lang="da-DK" sz="2700" dirty="0" smtClean="0"/>
          </a:p>
          <a:p>
            <a:pPr algn="r" rtl="1"/>
            <a:r>
              <a:rPr lang="ar-AE" sz="2700" dirty="0"/>
              <a:t>٪۵ مسلمان در دانمارک است و تقر یبا </a:t>
            </a:r>
            <a:r>
              <a:rPr lang="ar-AE" sz="2700" dirty="0" smtClean="0"/>
              <a:t>۳۰ </a:t>
            </a:r>
            <a:r>
              <a:rPr lang="ar-AE" sz="2700" dirty="0"/>
              <a:t>٪ </a:t>
            </a:r>
            <a:r>
              <a:rPr lang="ar-AE" sz="2700" dirty="0" smtClean="0"/>
              <a:t>از </a:t>
            </a:r>
            <a:r>
              <a:rPr lang="ar-AE" sz="2700" dirty="0"/>
              <a:t>همه مردان مسلمان برای نماز جمعه به مسجد می روند.</a:t>
            </a:r>
            <a:endParaRPr lang="da-DK" sz="2700" dirty="0" smtClean="0"/>
          </a:p>
          <a:p>
            <a:pPr algn="r" rtl="1"/>
            <a:endParaRPr lang="da-DK" sz="2700" dirty="0"/>
          </a:p>
        </p:txBody>
      </p:sp>
    </p:spTree>
    <p:extLst>
      <p:ext uri="{BB962C8B-B14F-4D97-AF65-F5344CB8AC3E}">
        <p14:creationId xmlns:p14="http://schemas.microsoft.com/office/powerpoint/2010/main" val="4284998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felt 2"/>
          <p:cNvSpPr txBox="1"/>
          <p:nvPr/>
        </p:nvSpPr>
        <p:spPr>
          <a:xfrm>
            <a:off x="696684" y="499574"/>
            <a:ext cx="3363687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3600" dirty="0">
                <a:solidFill>
                  <a:srgbClr val="0070C0"/>
                </a:solidFill>
              </a:rPr>
              <a:t>Centralt i Islam</a:t>
            </a:r>
            <a:endParaRPr lang="da-DK" dirty="0">
              <a:solidFill>
                <a:srgbClr val="0070C0"/>
              </a:solidFill>
            </a:endParaRPr>
          </a:p>
          <a:p>
            <a:r>
              <a:rPr lang="da-DK" sz="2000" b="1" u="sng" dirty="0">
                <a:solidFill>
                  <a:srgbClr val="0070C0"/>
                </a:solidFill>
              </a:rPr>
              <a:t>De femsøjler </a:t>
            </a:r>
            <a:r>
              <a:rPr lang="da-DK" sz="2800" dirty="0">
                <a:solidFill>
                  <a:srgbClr val="0070C0"/>
                </a:solidFill>
              </a:rPr>
              <a:t>: </a:t>
            </a:r>
          </a:p>
          <a:p>
            <a:r>
              <a:rPr lang="da-DK" dirty="0">
                <a:solidFill>
                  <a:srgbClr val="0070C0"/>
                </a:solidFill>
              </a:rPr>
              <a:t>● Trosbekendelsen</a:t>
            </a:r>
          </a:p>
          <a:p>
            <a:r>
              <a:rPr lang="da-DK" dirty="0">
                <a:solidFill>
                  <a:srgbClr val="0070C0"/>
                </a:solidFill>
              </a:rPr>
              <a:t>● Bøn</a:t>
            </a:r>
          </a:p>
          <a:p>
            <a:r>
              <a:rPr lang="da-DK" dirty="0">
                <a:solidFill>
                  <a:srgbClr val="0070C0"/>
                </a:solidFill>
              </a:rPr>
              <a:t>● Faste i </a:t>
            </a:r>
            <a:r>
              <a:rPr lang="da-DK" dirty="0" err="1" smtClean="0">
                <a:solidFill>
                  <a:srgbClr val="0070C0"/>
                </a:solidFill>
              </a:rPr>
              <a:t>ramadane</a:t>
            </a:r>
            <a:endParaRPr lang="da-DK" dirty="0">
              <a:solidFill>
                <a:srgbClr val="0070C0"/>
              </a:solidFill>
            </a:endParaRPr>
          </a:p>
          <a:p>
            <a:r>
              <a:rPr lang="da-DK" dirty="0">
                <a:solidFill>
                  <a:srgbClr val="0070C0"/>
                </a:solidFill>
              </a:rPr>
              <a:t>● Almisse</a:t>
            </a:r>
          </a:p>
          <a:p>
            <a:r>
              <a:rPr lang="da-DK" dirty="0">
                <a:solidFill>
                  <a:srgbClr val="0070C0"/>
                </a:solidFill>
              </a:rPr>
              <a:t>● Pilgrimsrejsen. </a:t>
            </a:r>
          </a:p>
        </p:txBody>
      </p:sp>
      <p:sp>
        <p:nvSpPr>
          <p:cNvPr id="4" name="Tekstfelt 3"/>
          <p:cNvSpPr txBox="1"/>
          <p:nvPr/>
        </p:nvSpPr>
        <p:spPr>
          <a:xfrm>
            <a:off x="4924746" y="3485788"/>
            <a:ext cx="664221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IQ" sz="2000" dirty="0" smtClean="0"/>
              <a:t> </a:t>
            </a:r>
            <a:r>
              <a:rPr lang="ar-IQ" sz="2000" dirty="0"/>
              <a:t>المسلمون یذهبون الی المسجد في </a:t>
            </a:r>
            <a:r>
              <a:rPr lang="fa-IR" sz="2000" dirty="0"/>
              <a:t>یوم</a:t>
            </a:r>
            <a:r>
              <a:rPr lang="ar-IQ" sz="2000" dirty="0"/>
              <a:t> الجمعة، لان اللە خلق ادم في هذا الیوم.</a:t>
            </a:r>
            <a:endParaRPr lang="da-DK" sz="2000" dirty="0"/>
          </a:p>
          <a:p>
            <a:pPr algn="r"/>
            <a:endParaRPr lang="da-DK" sz="2000" dirty="0" smtClean="0"/>
          </a:p>
          <a:p>
            <a:pPr algn="r"/>
            <a:r>
              <a:rPr lang="ar-IQ" sz="2000" dirty="0" smtClean="0"/>
              <a:t>الاعمدة </a:t>
            </a:r>
            <a:r>
              <a:rPr lang="ar-IQ" sz="2000" dirty="0"/>
              <a:t>الخمسة</a:t>
            </a:r>
            <a:endParaRPr lang="da-DK" sz="2000" dirty="0"/>
          </a:p>
          <a:p>
            <a:pPr algn="r"/>
            <a:r>
              <a:rPr lang="ar-IQ" sz="2000" dirty="0"/>
              <a:t>العقیدة / الشهادة  ـ  الصلاة  ـ  الصیام ـ  صدقة و الذکاة  ـ الحج</a:t>
            </a:r>
            <a:endParaRPr lang="da-DK" sz="2000" dirty="0"/>
          </a:p>
          <a:p>
            <a:pPr algn="r"/>
            <a:r>
              <a:rPr lang="ar-IQ" sz="2000" dirty="0"/>
              <a:t> </a:t>
            </a:r>
            <a:endParaRPr lang="da-DK" sz="2000" dirty="0"/>
          </a:p>
          <a:p>
            <a:pPr algn="r"/>
            <a:r>
              <a:rPr lang="ar-IQ" sz="2000" dirty="0"/>
              <a:t> </a:t>
            </a:r>
            <a:endParaRPr lang="da-DK" sz="2000" dirty="0"/>
          </a:p>
        </p:txBody>
      </p:sp>
      <p:sp>
        <p:nvSpPr>
          <p:cNvPr id="5" name="Tekstfelt 4"/>
          <p:cNvSpPr txBox="1"/>
          <p:nvPr/>
        </p:nvSpPr>
        <p:spPr>
          <a:xfrm>
            <a:off x="5078184" y="5103257"/>
            <a:ext cx="640124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2000" b="1" dirty="0">
                <a:solidFill>
                  <a:srgbClr val="7030A0"/>
                </a:solidFill>
              </a:rPr>
              <a:t>Muslims </a:t>
            </a:r>
            <a:r>
              <a:rPr lang="da-DK" sz="2000" b="1" dirty="0" err="1">
                <a:solidFill>
                  <a:srgbClr val="7030A0"/>
                </a:solidFill>
              </a:rPr>
              <a:t>attend</a:t>
            </a:r>
            <a:r>
              <a:rPr lang="da-DK" sz="2000" b="1" dirty="0">
                <a:solidFill>
                  <a:srgbClr val="7030A0"/>
                </a:solidFill>
              </a:rPr>
              <a:t> the </a:t>
            </a:r>
            <a:r>
              <a:rPr lang="da-DK" sz="2000" b="1" dirty="0" err="1">
                <a:solidFill>
                  <a:srgbClr val="7030A0"/>
                </a:solidFill>
              </a:rPr>
              <a:t>mosque</a:t>
            </a:r>
            <a:r>
              <a:rPr lang="da-DK" sz="2000" b="1" dirty="0">
                <a:solidFill>
                  <a:srgbClr val="7030A0"/>
                </a:solidFill>
              </a:rPr>
              <a:t> on Friday </a:t>
            </a:r>
            <a:r>
              <a:rPr lang="da-DK" sz="2000" b="1" dirty="0" err="1">
                <a:solidFill>
                  <a:srgbClr val="7030A0"/>
                </a:solidFill>
              </a:rPr>
              <a:t>because</a:t>
            </a:r>
            <a:r>
              <a:rPr lang="da-DK" sz="2000" b="1" dirty="0">
                <a:solidFill>
                  <a:srgbClr val="7030A0"/>
                </a:solidFill>
              </a:rPr>
              <a:t> </a:t>
            </a:r>
            <a:r>
              <a:rPr lang="da-DK" sz="2000" b="1" dirty="0" err="1">
                <a:solidFill>
                  <a:srgbClr val="7030A0"/>
                </a:solidFill>
              </a:rPr>
              <a:t>they</a:t>
            </a:r>
            <a:r>
              <a:rPr lang="da-DK" sz="2000" b="1" dirty="0">
                <a:solidFill>
                  <a:srgbClr val="7030A0"/>
                </a:solidFill>
              </a:rPr>
              <a:t> </a:t>
            </a:r>
            <a:r>
              <a:rPr lang="da-DK" sz="2000" b="1" dirty="0" err="1">
                <a:solidFill>
                  <a:srgbClr val="7030A0"/>
                </a:solidFill>
              </a:rPr>
              <a:t>believe</a:t>
            </a:r>
            <a:r>
              <a:rPr lang="da-DK" sz="2000" b="1" dirty="0">
                <a:solidFill>
                  <a:srgbClr val="7030A0"/>
                </a:solidFill>
              </a:rPr>
              <a:t> </a:t>
            </a:r>
            <a:r>
              <a:rPr lang="da-DK" sz="2000" b="1" dirty="0" err="1">
                <a:solidFill>
                  <a:srgbClr val="7030A0"/>
                </a:solidFill>
              </a:rPr>
              <a:t>that</a:t>
            </a:r>
            <a:r>
              <a:rPr lang="da-DK" sz="2000" b="1" dirty="0">
                <a:solidFill>
                  <a:srgbClr val="7030A0"/>
                </a:solidFill>
              </a:rPr>
              <a:t> Adam </a:t>
            </a:r>
            <a:r>
              <a:rPr lang="da-DK" sz="2000" b="1" dirty="0" err="1">
                <a:solidFill>
                  <a:srgbClr val="7030A0"/>
                </a:solidFill>
              </a:rPr>
              <a:t>was</a:t>
            </a:r>
            <a:r>
              <a:rPr lang="da-DK" sz="2000" b="1" dirty="0">
                <a:solidFill>
                  <a:srgbClr val="7030A0"/>
                </a:solidFill>
              </a:rPr>
              <a:t> </a:t>
            </a:r>
            <a:r>
              <a:rPr lang="da-DK" sz="2000" b="1" dirty="0" err="1">
                <a:solidFill>
                  <a:srgbClr val="7030A0"/>
                </a:solidFill>
              </a:rPr>
              <a:t>createdon</a:t>
            </a:r>
            <a:r>
              <a:rPr lang="da-DK" sz="2000" b="1" dirty="0">
                <a:solidFill>
                  <a:srgbClr val="7030A0"/>
                </a:solidFill>
              </a:rPr>
              <a:t> </a:t>
            </a:r>
            <a:r>
              <a:rPr lang="da-DK" sz="2000" b="1" dirty="0" err="1">
                <a:solidFill>
                  <a:srgbClr val="7030A0"/>
                </a:solidFill>
              </a:rPr>
              <a:t>that</a:t>
            </a:r>
            <a:r>
              <a:rPr lang="da-DK" sz="2000" b="1" dirty="0">
                <a:solidFill>
                  <a:srgbClr val="7030A0"/>
                </a:solidFill>
              </a:rPr>
              <a:t> </a:t>
            </a:r>
            <a:r>
              <a:rPr lang="da-DK" sz="2000" b="1" dirty="0" err="1">
                <a:solidFill>
                  <a:srgbClr val="7030A0"/>
                </a:solidFill>
              </a:rPr>
              <a:t>day</a:t>
            </a:r>
            <a:r>
              <a:rPr lang="da-DK" sz="2000" b="1" dirty="0">
                <a:solidFill>
                  <a:srgbClr val="7030A0"/>
                </a:solidFill>
              </a:rPr>
              <a:t>.</a:t>
            </a:r>
          </a:p>
          <a:p>
            <a:endParaRPr lang="da-DK" sz="2000" b="1" dirty="0">
              <a:solidFill>
                <a:srgbClr val="7030A0"/>
              </a:solidFill>
            </a:endParaRPr>
          </a:p>
        </p:txBody>
      </p:sp>
      <p:pic>
        <p:nvPicPr>
          <p:cNvPr id="8" name="Billed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3281" y="3299480"/>
            <a:ext cx="3470238" cy="2311608"/>
          </a:xfrm>
          <a:prstGeom prst="rect">
            <a:avLst/>
          </a:prstGeom>
        </p:spPr>
      </p:pic>
      <p:sp>
        <p:nvSpPr>
          <p:cNvPr id="9" name="Tekstfelt 8"/>
          <p:cNvSpPr txBox="1"/>
          <p:nvPr/>
        </p:nvSpPr>
        <p:spPr>
          <a:xfrm>
            <a:off x="5078183" y="724003"/>
            <a:ext cx="571500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2000" b="1" dirty="0">
                <a:solidFill>
                  <a:schemeClr val="accent1">
                    <a:lumMod val="75000"/>
                  </a:schemeClr>
                </a:solidFill>
              </a:rPr>
              <a:t>Muslimer går i moskeen om fredagen, fordi de Adam blev skabt på denne dag.</a:t>
            </a:r>
          </a:p>
          <a:p>
            <a:endParaRPr lang="da-DK" sz="20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6" name="Rektangel 5"/>
          <p:cNvSpPr/>
          <p:nvPr/>
        </p:nvSpPr>
        <p:spPr>
          <a:xfrm>
            <a:off x="5078183" y="1548703"/>
            <a:ext cx="6096000" cy="2246769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>
              <a:spcAft>
                <a:spcPts val="0"/>
              </a:spcAft>
            </a:pPr>
            <a:r>
              <a:rPr lang="fa-IR" sz="2000" dirty="0">
                <a:solidFill>
                  <a:srgbClr val="FF8000"/>
                </a:solidFill>
                <a:latin typeface="Calibri" charset="0"/>
                <a:ea typeface="Calibri" charset="0"/>
              </a:rPr>
              <a:t>مسلمانان  در روزهای جمعه به مسجد می روند، بە  دلیل </a:t>
            </a:r>
            <a:r>
              <a:rPr lang="fa-IR" sz="2000" dirty="0" smtClean="0">
                <a:solidFill>
                  <a:srgbClr val="FF8000"/>
                </a:solidFill>
                <a:latin typeface="Calibri" charset="0"/>
                <a:ea typeface="Calibri" charset="0"/>
              </a:rPr>
              <a:t>اینکە </a:t>
            </a:r>
            <a:r>
              <a:rPr lang="fa-IR" sz="2000" dirty="0">
                <a:solidFill>
                  <a:srgbClr val="FF8000"/>
                </a:solidFill>
                <a:latin typeface="Calibri" charset="0"/>
                <a:ea typeface="Calibri" charset="0"/>
              </a:rPr>
              <a:t>آدم در آن روز آفریده </a:t>
            </a:r>
            <a:r>
              <a:rPr lang="fa-IR" sz="2000" dirty="0" smtClean="0">
                <a:solidFill>
                  <a:srgbClr val="FF8000"/>
                </a:solidFill>
                <a:latin typeface="Calibri" charset="0"/>
                <a:ea typeface="Calibri" charset="0"/>
              </a:rPr>
              <a:t>شدە</a:t>
            </a:r>
            <a:endParaRPr lang="da-DK" sz="2000" dirty="0">
              <a:solidFill>
                <a:srgbClr val="FF8000"/>
              </a:solidFill>
              <a:latin typeface="Calibri" charset="0"/>
              <a:ea typeface="Calibri" charset="0"/>
            </a:endParaRPr>
          </a:p>
          <a:p>
            <a:pPr algn="r"/>
            <a:endParaRPr lang="da-DK" sz="2000" dirty="0" smtClean="0">
              <a:solidFill>
                <a:srgbClr val="FF8000"/>
              </a:solidFill>
              <a:latin typeface="Calibri" charset="0"/>
              <a:ea typeface="Calibri" charset="0"/>
            </a:endParaRPr>
          </a:p>
          <a:p>
            <a:pPr algn="r"/>
            <a:r>
              <a:rPr lang="ar-AE" sz="2000" dirty="0">
                <a:solidFill>
                  <a:srgbClr val="FF8000"/>
                </a:solidFill>
                <a:latin typeface="Calibri" charset="0"/>
                <a:ea typeface="Calibri" charset="0"/>
              </a:rPr>
              <a:t>نکات مرکزی در اسلام</a:t>
            </a:r>
            <a:endParaRPr lang="da-DK" sz="2000" dirty="0">
              <a:solidFill>
                <a:srgbClr val="FF8000"/>
              </a:solidFill>
              <a:latin typeface="Calibri" charset="0"/>
              <a:ea typeface="Calibri" charset="0"/>
            </a:endParaRPr>
          </a:p>
          <a:p>
            <a:pPr algn="r"/>
            <a:r>
              <a:rPr lang="ar-IQ" sz="2000" dirty="0" smtClean="0">
                <a:solidFill>
                  <a:srgbClr val="FF8000"/>
                </a:solidFill>
                <a:latin typeface="Calibri" charset="0"/>
                <a:ea typeface="Calibri" charset="0"/>
              </a:rPr>
              <a:t>پنج </a:t>
            </a:r>
            <a:r>
              <a:rPr lang="ar-IQ" sz="2000" dirty="0">
                <a:solidFill>
                  <a:srgbClr val="FF8000"/>
                </a:solidFill>
                <a:latin typeface="Calibri" charset="0"/>
                <a:ea typeface="Calibri" charset="0"/>
              </a:rPr>
              <a:t>ستون دین اسلام </a:t>
            </a:r>
            <a:endParaRPr lang="da-DK" sz="2000" dirty="0">
              <a:solidFill>
                <a:srgbClr val="FF8000"/>
              </a:solidFill>
              <a:latin typeface="Calibri" charset="0"/>
              <a:ea typeface="Calibri" charset="0"/>
            </a:endParaRPr>
          </a:p>
          <a:p>
            <a:pPr algn="r"/>
            <a:r>
              <a:rPr lang="ar-IQ" sz="2000" dirty="0">
                <a:solidFill>
                  <a:srgbClr val="FF8000"/>
                </a:solidFill>
                <a:latin typeface="Calibri" charset="0"/>
                <a:ea typeface="Calibri" charset="0"/>
              </a:rPr>
              <a:t> شهاد تین  ـ  نماز  ـ روزە  ـ صدقە و زکات  ـ  زیارت حج</a:t>
            </a:r>
            <a:endParaRPr lang="da-DK" sz="2000" dirty="0">
              <a:solidFill>
                <a:srgbClr val="FF8000"/>
              </a:solidFill>
              <a:latin typeface="Calibri" charset="0"/>
              <a:ea typeface="Calibri" charset="0"/>
            </a:endParaRPr>
          </a:p>
          <a:p>
            <a:pPr algn="r">
              <a:spcAft>
                <a:spcPts val="0"/>
              </a:spcAft>
            </a:pPr>
            <a:endParaRPr lang="da-DK" sz="2000" dirty="0">
              <a:solidFill>
                <a:srgbClr val="FF8000"/>
              </a:solidFill>
              <a:effectLst/>
              <a:latin typeface="Calibri" charset="0"/>
              <a:ea typeface="Calibri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225919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felt 1"/>
          <p:cNvSpPr txBox="1"/>
          <p:nvPr/>
        </p:nvSpPr>
        <p:spPr>
          <a:xfrm>
            <a:off x="664029" y="457200"/>
            <a:ext cx="9535885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3600" b="1" dirty="0">
                <a:solidFill>
                  <a:schemeClr val="accent1">
                    <a:lumMod val="75000"/>
                  </a:schemeClr>
                </a:solidFill>
              </a:rPr>
              <a:t>Kristendommens udvikling</a:t>
            </a:r>
          </a:p>
          <a:p>
            <a:r>
              <a:rPr lang="da-DK" dirty="0">
                <a:solidFill>
                  <a:schemeClr val="accent1">
                    <a:lumMod val="75000"/>
                  </a:schemeClr>
                </a:solidFill>
              </a:rPr>
              <a:t>Oldkirken deles </a:t>
            </a:r>
            <a:r>
              <a:rPr lang="da-DK" dirty="0" smtClean="0">
                <a:solidFill>
                  <a:schemeClr val="accent1">
                    <a:lumMod val="75000"/>
                  </a:schemeClr>
                </a:solidFill>
              </a:rPr>
              <a:t>i løbet af de første 1000 år: Den katolske Kirke og den Ortodokse kirke.</a:t>
            </a:r>
            <a:endParaRPr lang="da-DK" dirty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da-DK" dirty="0" smtClean="0">
                <a:solidFill>
                  <a:schemeClr val="accent1">
                    <a:lumMod val="75000"/>
                  </a:schemeClr>
                </a:solidFill>
              </a:rPr>
              <a:t>Den katolske kirke deler </a:t>
            </a:r>
            <a:r>
              <a:rPr lang="da-DK" dirty="0">
                <a:solidFill>
                  <a:schemeClr val="accent1">
                    <a:lumMod val="75000"/>
                  </a:schemeClr>
                </a:solidFill>
              </a:rPr>
              <a:t>sig igen i </a:t>
            </a:r>
            <a:r>
              <a:rPr lang="da-DK" dirty="0" smtClean="0">
                <a:solidFill>
                  <a:schemeClr val="accent1">
                    <a:lumMod val="75000"/>
                  </a:schemeClr>
                </a:solidFill>
              </a:rPr>
              <a:t>1500-tallet:</a:t>
            </a:r>
          </a:p>
          <a:p>
            <a:r>
              <a:rPr lang="da-DK" dirty="0" smtClean="0">
                <a:solidFill>
                  <a:schemeClr val="accent1">
                    <a:lumMod val="75000"/>
                  </a:schemeClr>
                </a:solidFill>
              </a:rPr>
              <a:t>den </a:t>
            </a:r>
            <a:r>
              <a:rPr lang="da-DK" dirty="0">
                <a:solidFill>
                  <a:schemeClr val="accent1">
                    <a:lumMod val="75000"/>
                  </a:schemeClr>
                </a:solidFill>
              </a:rPr>
              <a:t>evangeliske lutherske </a:t>
            </a:r>
            <a:r>
              <a:rPr lang="da-DK" dirty="0" smtClean="0">
                <a:solidFill>
                  <a:schemeClr val="accent1">
                    <a:lumMod val="75000"/>
                  </a:schemeClr>
                </a:solidFill>
              </a:rPr>
              <a:t>kirke(protestantiske kirke) </a:t>
            </a:r>
            <a:endParaRPr lang="da-DK" dirty="0">
              <a:solidFill>
                <a:schemeClr val="accent1">
                  <a:lumMod val="75000"/>
                </a:schemeClr>
              </a:solidFill>
            </a:endParaRPr>
          </a:p>
          <a:p>
            <a:endParaRPr lang="da-DK" dirty="0">
              <a:solidFill>
                <a:schemeClr val="accent1">
                  <a:lumMod val="75000"/>
                </a:schemeClr>
              </a:solidFill>
            </a:endParaRPr>
          </a:p>
          <a:p>
            <a:endParaRPr lang="da-DK" dirty="0">
              <a:solidFill>
                <a:schemeClr val="accent1">
                  <a:lumMod val="75000"/>
                </a:schemeClr>
              </a:solidFill>
            </a:endParaRPr>
          </a:p>
          <a:p>
            <a:endParaRPr lang="da-DK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3" name="Billede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960" b="8432"/>
          <a:stretch/>
        </p:blipFill>
        <p:spPr>
          <a:xfrm rot="849993">
            <a:off x="2996021" y="1320630"/>
            <a:ext cx="10102035" cy="4255172"/>
          </a:xfrm>
          <a:prstGeom prst="rect">
            <a:avLst/>
          </a:prstGeom>
        </p:spPr>
      </p:pic>
      <p:pic>
        <p:nvPicPr>
          <p:cNvPr id="4" name="Billed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7100" y="1418754"/>
            <a:ext cx="2127601" cy="1524780"/>
          </a:xfrm>
          <a:prstGeom prst="rect">
            <a:avLst/>
          </a:prstGeom>
        </p:spPr>
      </p:pic>
      <p:pic>
        <p:nvPicPr>
          <p:cNvPr id="8" name="Billede 7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822" r="8583" b="13824"/>
          <a:stretch/>
        </p:blipFill>
        <p:spPr>
          <a:xfrm>
            <a:off x="7633857" y="3697194"/>
            <a:ext cx="2243966" cy="1332006"/>
          </a:xfrm>
          <a:prstGeom prst="rect">
            <a:avLst/>
          </a:prstGeom>
        </p:spPr>
      </p:pic>
      <p:sp>
        <p:nvSpPr>
          <p:cNvPr id="5" name="Rektangel 4"/>
          <p:cNvSpPr/>
          <p:nvPr/>
        </p:nvSpPr>
        <p:spPr>
          <a:xfrm>
            <a:off x="664029" y="2030349"/>
            <a:ext cx="5089071" cy="15324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07000"/>
              </a:lnSpc>
              <a:spcAft>
                <a:spcPts val="800"/>
              </a:spcAft>
            </a:pPr>
            <a:r>
              <a:rPr lang="ar-IQ" sz="1500" dirty="0">
                <a:latin typeface="Calibri" charset="0"/>
                <a:ea typeface="Calibri" charset="0"/>
              </a:rPr>
              <a:t> تطور المسیحیة</a:t>
            </a:r>
            <a:endParaRPr lang="da-DK" sz="1500" dirty="0">
              <a:latin typeface="Calibri" charset="0"/>
              <a:ea typeface="Calibri" charset="0"/>
              <a:cs typeface="Arial" charset="0"/>
            </a:endParaRPr>
          </a:p>
          <a:p>
            <a:pPr algn="r">
              <a:lnSpc>
                <a:spcPct val="107000"/>
              </a:lnSpc>
              <a:spcAft>
                <a:spcPts val="800"/>
              </a:spcAft>
            </a:pPr>
            <a:r>
              <a:rPr lang="ar-IQ" sz="1500" dirty="0">
                <a:latin typeface="Calibri" charset="0"/>
                <a:ea typeface="Calibri" charset="0"/>
              </a:rPr>
              <a:t>الکنیسة القدیمة تنقسم الی قسمین : الکنیسة الارثوذکسیة و الکنیسة الکاثولیکیة في سنة ٣٠٠.</a:t>
            </a:r>
            <a:endParaRPr lang="da-DK" sz="1500" dirty="0">
              <a:latin typeface="Calibri" charset="0"/>
              <a:ea typeface="Calibri" charset="0"/>
              <a:cs typeface="Arial" charset="0"/>
            </a:endParaRPr>
          </a:p>
          <a:p>
            <a:pPr algn="r">
              <a:lnSpc>
                <a:spcPct val="107000"/>
              </a:lnSpc>
              <a:spcAft>
                <a:spcPts val="800"/>
              </a:spcAft>
            </a:pPr>
            <a:r>
              <a:rPr lang="ar-IQ" sz="1500" dirty="0">
                <a:latin typeface="Calibri" charset="0"/>
                <a:ea typeface="Calibri" charset="0"/>
              </a:rPr>
              <a:t>والکنیسة الکاثولیکیة تنقسم الی قسمین مرة اخری لکنیسة الانجیلیة اللوثریة و الکنیسة الکاثولیکیة في سنة ١٥١٧.</a:t>
            </a:r>
            <a:endParaRPr lang="da-DK" sz="1500" dirty="0">
              <a:effectLst/>
              <a:latin typeface="Calibri" charset="0"/>
              <a:ea typeface="Calibri" charset="0"/>
              <a:cs typeface="Arial" charset="0"/>
            </a:endParaRPr>
          </a:p>
        </p:txBody>
      </p:sp>
      <p:sp>
        <p:nvSpPr>
          <p:cNvPr id="6" name="Rektangel 5"/>
          <p:cNvSpPr/>
          <p:nvPr/>
        </p:nvSpPr>
        <p:spPr>
          <a:xfrm>
            <a:off x="664029" y="3732962"/>
            <a:ext cx="6096000" cy="1737655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>
              <a:lnSpc>
                <a:spcPct val="107000"/>
              </a:lnSpc>
              <a:spcAft>
                <a:spcPts val="800"/>
              </a:spcAft>
            </a:pPr>
            <a:endParaRPr lang="da-DK" sz="1500" dirty="0">
              <a:solidFill>
                <a:srgbClr val="FF8000"/>
              </a:solidFill>
              <a:latin typeface="Calibri" charset="0"/>
              <a:ea typeface="Calibri" charset="0"/>
            </a:endParaRPr>
          </a:p>
          <a:p>
            <a:pPr algn="r">
              <a:lnSpc>
                <a:spcPct val="107000"/>
              </a:lnSpc>
              <a:spcAft>
                <a:spcPts val="800"/>
              </a:spcAft>
            </a:pPr>
            <a:endParaRPr lang="da-DK" sz="1500" dirty="0" smtClean="0">
              <a:solidFill>
                <a:srgbClr val="FF8000"/>
              </a:solidFill>
              <a:latin typeface="Calibri" charset="0"/>
              <a:ea typeface="Calibri" charset="0"/>
            </a:endParaRPr>
          </a:p>
          <a:p>
            <a:pPr algn="r">
              <a:lnSpc>
                <a:spcPct val="107000"/>
              </a:lnSpc>
              <a:spcAft>
                <a:spcPts val="800"/>
              </a:spcAft>
            </a:pPr>
            <a:r>
              <a:rPr lang="ar-IQ" sz="1500" dirty="0" smtClean="0">
                <a:solidFill>
                  <a:srgbClr val="FF8000"/>
                </a:solidFill>
                <a:latin typeface="Calibri" charset="0"/>
                <a:ea typeface="Calibri" charset="0"/>
              </a:rPr>
              <a:t>توسعه مسیحیت</a:t>
            </a:r>
            <a:endParaRPr lang="da-DK" sz="1500" dirty="0">
              <a:solidFill>
                <a:srgbClr val="FF8000"/>
              </a:solidFill>
              <a:latin typeface="Calibri" charset="0"/>
              <a:ea typeface="Calibri" charset="0"/>
              <a:cs typeface="Arial" charset="0"/>
            </a:endParaRPr>
          </a:p>
          <a:p>
            <a:pPr algn="r">
              <a:lnSpc>
                <a:spcPct val="107000"/>
              </a:lnSpc>
              <a:spcAft>
                <a:spcPts val="800"/>
              </a:spcAft>
            </a:pPr>
            <a:r>
              <a:rPr lang="ar-IQ" sz="1500" dirty="0" smtClean="0">
                <a:solidFill>
                  <a:srgbClr val="FF8000"/>
                </a:solidFill>
                <a:latin typeface="Calibri" charset="0"/>
                <a:ea typeface="Calibri" charset="0"/>
              </a:rPr>
              <a:t>کلیسای </a:t>
            </a:r>
            <a:r>
              <a:rPr lang="ar-IQ" sz="1500" dirty="0">
                <a:solidFill>
                  <a:srgbClr val="FF8000"/>
                </a:solidFill>
                <a:latin typeface="Calibri" charset="0"/>
                <a:ea typeface="Calibri" charset="0"/>
              </a:rPr>
              <a:t>قدیم  درسال ۳۰۰ به کلیسای ارتدوکس وکلیسای کاتولیک تقسیم شد.</a:t>
            </a:r>
          </a:p>
          <a:p>
            <a:pPr algn="r">
              <a:lnSpc>
                <a:spcPct val="107000"/>
              </a:lnSpc>
              <a:spcAft>
                <a:spcPts val="800"/>
              </a:spcAft>
            </a:pPr>
            <a:r>
              <a:rPr lang="da-DK" sz="1500" dirty="0" smtClean="0">
                <a:solidFill>
                  <a:srgbClr val="FF8000"/>
                </a:solidFill>
                <a:latin typeface="Calibri" charset="0"/>
                <a:ea typeface="Calibri" charset="0"/>
              </a:rPr>
              <a:t>.</a:t>
            </a:r>
            <a:r>
              <a:rPr lang="ar-IQ" sz="1500" dirty="0" smtClean="0">
                <a:solidFill>
                  <a:srgbClr val="FF8000"/>
                </a:solidFill>
                <a:latin typeface="Calibri" charset="0"/>
                <a:ea typeface="Calibri" charset="0"/>
              </a:rPr>
              <a:t>کلیسای </a:t>
            </a:r>
            <a:r>
              <a:rPr lang="ar-IQ" sz="1500" dirty="0">
                <a:solidFill>
                  <a:srgbClr val="FF8000"/>
                </a:solidFill>
                <a:latin typeface="Calibri" charset="0"/>
                <a:ea typeface="Calibri" charset="0"/>
              </a:rPr>
              <a:t>کاتولیک  در سال ۱۵۱۷بار دیگر به کلیسای انجیلی لوترو کلیسای کاتولیک تقسیم </a:t>
            </a:r>
            <a:r>
              <a:rPr lang="ar-IQ" sz="1500" dirty="0" smtClean="0">
                <a:solidFill>
                  <a:srgbClr val="FF8000"/>
                </a:solidFill>
                <a:latin typeface="Calibri" charset="0"/>
                <a:ea typeface="Calibri" charset="0"/>
              </a:rPr>
              <a:t>شد</a:t>
            </a:r>
            <a:endParaRPr lang="da-DK" sz="1500" dirty="0">
              <a:solidFill>
                <a:srgbClr val="FF8000"/>
              </a:solidFill>
              <a:effectLst/>
              <a:latin typeface="Calibri" charset="0"/>
              <a:ea typeface="Calibri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7302231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descr="Billedresultat for den kristne verden katolikker protestanter ortodokse kort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a-DK"/>
          </a:p>
        </p:txBody>
      </p:sp>
      <p:pic>
        <p:nvPicPr>
          <p:cNvPr id="1028" name="Picture 4" descr="Billedresultat for den kristne verden katolikker protestanter ortodokse kor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9565"/>
            <a:ext cx="12220831" cy="67584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4986186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felt 1"/>
          <p:cNvSpPr txBox="1"/>
          <p:nvPr/>
        </p:nvSpPr>
        <p:spPr>
          <a:xfrm>
            <a:off x="567339" y="469712"/>
            <a:ext cx="4474218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3600" b="1" dirty="0">
                <a:solidFill>
                  <a:schemeClr val="accent1">
                    <a:lumMod val="75000"/>
                  </a:schemeClr>
                </a:solidFill>
              </a:rPr>
              <a:t>Islams udvikling</a:t>
            </a:r>
          </a:p>
          <a:p>
            <a:endParaRPr lang="da-DK" dirty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da-DK" sz="1500" dirty="0">
                <a:solidFill>
                  <a:schemeClr val="accent1">
                    <a:lumMod val="75000"/>
                  </a:schemeClr>
                </a:solidFill>
              </a:rPr>
              <a:t>Islam begynder i 600 tallet, da profeten fik sin første åbenbaring.</a:t>
            </a:r>
          </a:p>
          <a:p>
            <a:endParaRPr lang="da-DK" sz="1500" dirty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da-DK" sz="1500" dirty="0">
                <a:solidFill>
                  <a:schemeClr val="accent1">
                    <a:lumMod val="75000"/>
                  </a:schemeClr>
                </a:solidFill>
              </a:rPr>
              <a:t>Nogle hundrede år senere deler islam sig i to retninger.</a:t>
            </a:r>
          </a:p>
          <a:p>
            <a:r>
              <a:rPr lang="da-DK" sz="1500" dirty="0">
                <a:solidFill>
                  <a:schemeClr val="accent1">
                    <a:lumMod val="75000"/>
                  </a:schemeClr>
                </a:solidFill>
              </a:rPr>
              <a:t>10 % af muslimer er </a:t>
            </a:r>
            <a:r>
              <a:rPr lang="da-DK" sz="1500" dirty="0" err="1">
                <a:solidFill>
                  <a:schemeClr val="accent1">
                    <a:lumMod val="75000"/>
                  </a:schemeClr>
                </a:solidFill>
              </a:rPr>
              <a:t>Shia</a:t>
            </a:r>
            <a:r>
              <a:rPr lang="da-DK" sz="1500" dirty="0">
                <a:solidFill>
                  <a:schemeClr val="accent1">
                    <a:lumMod val="75000"/>
                  </a:schemeClr>
                </a:solidFill>
              </a:rPr>
              <a:t>-muslimer: De mener, at magten skulle blive i familien. </a:t>
            </a:r>
          </a:p>
          <a:p>
            <a:r>
              <a:rPr lang="da-DK" sz="1500" dirty="0">
                <a:solidFill>
                  <a:schemeClr val="accent1">
                    <a:lumMod val="75000"/>
                  </a:schemeClr>
                </a:solidFill>
              </a:rPr>
              <a:t>90 % af muslimerne </a:t>
            </a:r>
            <a:r>
              <a:rPr lang="da-DK" sz="1500" dirty="0" err="1">
                <a:solidFill>
                  <a:schemeClr val="accent1">
                    <a:lumMod val="75000"/>
                  </a:schemeClr>
                </a:solidFill>
              </a:rPr>
              <a:t>sunni</a:t>
            </a:r>
            <a:r>
              <a:rPr lang="da-DK" sz="1500" dirty="0">
                <a:solidFill>
                  <a:schemeClr val="accent1">
                    <a:lumMod val="75000"/>
                  </a:schemeClr>
                </a:solidFill>
              </a:rPr>
              <a:t> muslimer: De mener at at han Mohammeds ven </a:t>
            </a:r>
            <a:r>
              <a:rPr lang="da-DK" sz="1500" dirty="0" err="1">
                <a:solidFill>
                  <a:schemeClr val="accent1">
                    <a:lumMod val="75000"/>
                  </a:schemeClr>
                </a:solidFill>
              </a:rPr>
              <a:t>abu</a:t>
            </a:r>
            <a:r>
              <a:rPr lang="da-DK" sz="15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da-DK" sz="1500" dirty="0" err="1">
                <a:solidFill>
                  <a:schemeClr val="accent1">
                    <a:lumMod val="75000"/>
                  </a:schemeClr>
                </a:solidFill>
              </a:rPr>
              <a:t>baker</a:t>
            </a:r>
            <a:r>
              <a:rPr lang="da-DK" sz="1500" dirty="0">
                <a:solidFill>
                  <a:schemeClr val="accent1">
                    <a:lumMod val="75000"/>
                  </a:schemeClr>
                </a:solidFill>
              </a:rPr>
              <a:t> skulle have magten.  </a:t>
            </a:r>
          </a:p>
          <a:p>
            <a:endParaRPr lang="da-DK" dirty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da-DK" dirty="0">
                <a:solidFill>
                  <a:schemeClr val="accent1">
                    <a:lumMod val="75000"/>
                  </a:schemeClr>
                </a:solidFill>
              </a:rPr>
              <a:t> </a:t>
            </a:r>
          </a:p>
        </p:txBody>
      </p:sp>
      <p:pic>
        <p:nvPicPr>
          <p:cNvPr id="5" name="Billede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494" t="12353" r="41613" b="59003"/>
          <a:stretch/>
        </p:blipFill>
        <p:spPr>
          <a:xfrm>
            <a:off x="4823495" y="0"/>
            <a:ext cx="7261412" cy="2986003"/>
          </a:xfrm>
          <a:prstGeom prst="rect">
            <a:avLst/>
          </a:prstGeom>
        </p:spPr>
      </p:pic>
      <p:sp>
        <p:nvSpPr>
          <p:cNvPr id="3" name="Rektangel 2"/>
          <p:cNvSpPr/>
          <p:nvPr/>
        </p:nvSpPr>
        <p:spPr>
          <a:xfrm>
            <a:off x="567339" y="3482024"/>
            <a:ext cx="4634856" cy="23139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07000"/>
              </a:lnSpc>
              <a:spcAft>
                <a:spcPts val="800"/>
              </a:spcAft>
            </a:pPr>
            <a:r>
              <a:rPr lang="ar-IQ" sz="1500" dirty="0">
                <a:latin typeface="Calibri" charset="0"/>
                <a:ea typeface="Calibri" charset="0"/>
              </a:rPr>
              <a:t> تطور الاسلام</a:t>
            </a:r>
            <a:endParaRPr lang="da-DK" sz="1500" dirty="0">
              <a:latin typeface="Calibri" charset="0"/>
              <a:ea typeface="Calibri" charset="0"/>
              <a:cs typeface="Arial" charset="0"/>
            </a:endParaRPr>
          </a:p>
          <a:p>
            <a:pPr algn="r">
              <a:lnSpc>
                <a:spcPct val="107000"/>
              </a:lnSpc>
              <a:spcAft>
                <a:spcPts val="800"/>
              </a:spcAft>
            </a:pPr>
            <a:r>
              <a:rPr lang="ar-IQ" sz="1500" dirty="0">
                <a:latin typeface="Calibri" charset="0"/>
                <a:ea typeface="Calibri" charset="0"/>
              </a:rPr>
              <a:t>الاسلام </a:t>
            </a:r>
            <a:r>
              <a:rPr lang="fa-IR" sz="1500" dirty="0">
                <a:latin typeface="Calibri" charset="0"/>
                <a:ea typeface="Calibri" charset="0"/>
              </a:rPr>
              <a:t>بدأ</a:t>
            </a:r>
            <a:r>
              <a:rPr lang="ar-IQ" sz="1500" dirty="0">
                <a:latin typeface="Calibri" charset="0"/>
                <a:ea typeface="Calibri" charset="0"/>
              </a:rPr>
              <a:t> سنة ٦٠٠ ، عندما النبي تلقي اول وحی لە. </a:t>
            </a:r>
            <a:endParaRPr lang="da-DK" sz="1500" dirty="0">
              <a:latin typeface="Calibri" charset="0"/>
              <a:ea typeface="Calibri" charset="0"/>
              <a:cs typeface="Arial" charset="0"/>
            </a:endParaRPr>
          </a:p>
          <a:p>
            <a:pPr algn="r">
              <a:lnSpc>
                <a:spcPct val="107000"/>
              </a:lnSpc>
              <a:spcAft>
                <a:spcPts val="800"/>
              </a:spcAft>
            </a:pPr>
            <a:r>
              <a:rPr lang="ar-IQ" sz="1500" dirty="0">
                <a:latin typeface="Calibri" charset="0"/>
                <a:ea typeface="Calibri" charset="0"/>
              </a:rPr>
              <a:t>بعد مئاة السنین تنقسم الاسلام الی اتجاهین :</a:t>
            </a:r>
            <a:endParaRPr lang="da-DK" sz="1500" dirty="0">
              <a:latin typeface="Calibri" charset="0"/>
              <a:ea typeface="Calibri" charset="0"/>
              <a:cs typeface="Arial" charset="0"/>
            </a:endParaRPr>
          </a:p>
          <a:p>
            <a:pPr algn="r">
              <a:lnSpc>
                <a:spcPct val="107000"/>
              </a:lnSpc>
              <a:spcAft>
                <a:spcPts val="800"/>
              </a:spcAft>
            </a:pPr>
            <a:r>
              <a:rPr lang="ar-IQ" sz="1500" dirty="0" smtClean="0">
                <a:latin typeface="Calibri" charset="0"/>
                <a:ea typeface="Calibri" charset="0"/>
              </a:rPr>
              <a:t>١٠ </a:t>
            </a:r>
            <a:r>
              <a:rPr lang="ar-IQ" sz="1600" dirty="0">
                <a:latin typeface="Calibri" charset="0"/>
                <a:ea typeface="Calibri" charset="0"/>
                <a:sym typeface="Symbol" panose="05050102010706020507" pitchFamily="18" charset="2"/>
              </a:rPr>
              <a:t> </a:t>
            </a:r>
            <a:r>
              <a:rPr lang="ar-IQ" sz="1500" dirty="0" smtClean="0">
                <a:latin typeface="Calibri" charset="0"/>
                <a:ea typeface="Calibri" charset="0"/>
              </a:rPr>
              <a:t>من المسلمین هم من الشیعة</a:t>
            </a:r>
            <a:r>
              <a:rPr lang="fa-IR" sz="1500" dirty="0" smtClean="0">
                <a:latin typeface="Calibri" charset="0"/>
                <a:ea typeface="Calibri" charset="0"/>
              </a:rPr>
              <a:t>:</a:t>
            </a:r>
            <a:r>
              <a:rPr lang="ar-IQ" sz="1500" dirty="0" smtClean="0">
                <a:latin typeface="Calibri" charset="0"/>
                <a:ea typeface="Calibri" charset="0"/>
              </a:rPr>
              <a:t> هم یعتقدون إن السلطة یجب ان یبقی في اسرة الرسول.</a:t>
            </a:r>
            <a:endParaRPr lang="da-DK" sz="1500" dirty="0" smtClean="0">
              <a:latin typeface="Calibri" charset="0"/>
              <a:ea typeface="Calibri" charset="0"/>
              <a:cs typeface="Arial" charset="0"/>
            </a:endParaRPr>
          </a:p>
          <a:p>
            <a:pPr algn="r">
              <a:lnSpc>
                <a:spcPct val="107000"/>
              </a:lnSpc>
              <a:spcAft>
                <a:spcPts val="800"/>
              </a:spcAft>
            </a:pPr>
            <a:r>
              <a:rPr lang="ar-IQ" sz="1500" dirty="0" smtClean="0">
                <a:latin typeface="Calibri" charset="0"/>
                <a:ea typeface="Calibri" charset="0"/>
              </a:rPr>
              <a:t>٩٠</a:t>
            </a:r>
            <a:r>
              <a:rPr lang="ar-IQ" sz="1600" dirty="0" smtClean="0">
                <a:latin typeface="Calibri" charset="0"/>
                <a:ea typeface="Calibri" charset="0"/>
                <a:sym typeface="Symbol" panose="05050102010706020507" pitchFamily="18" charset="2"/>
              </a:rPr>
              <a:t> </a:t>
            </a:r>
            <a:r>
              <a:rPr lang="ar-IQ" sz="1600" dirty="0">
                <a:latin typeface="Calibri" charset="0"/>
                <a:ea typeface="Calibri" charset="0"/>
                <a:sym typeface="Symbol" panose="05050102010706020507" pitchFamily="18" charset="2"/>
              </a:rPr>
              <a:t></a:t>
            </a:r>
            <a:r>
              <a:rPr lang="ar-IQ" sz="1500" dirty="0" smtClean="0">
                <a:latin typeface="Calibri" charset="0"/>
                <a:ea typeface="Calibri" charset="0"/>
              </a:rPr>
              <a:t> </a:t>
            </a:r>
            <a:r>
              <a:rPr lang="ar-IQ" sz="1500" dirty="0">
                <a:latin typeface="Calibri" charset="0"/>
                <a:ea typeface="Calibri" charset="0"/>
              </a:rPr>
              <a:t>من المسلمین هم من السنة: هم یعتقدون إن ابوبکر یجب ان یکون في السلطة.</a:t>
            </a:r>
            <a:endParaRPr lang="da-DK" sz="1500" dirty="0">
              <a:effectLst/>
              <a:latin typeface="Calibri" charset="0"/>
              <a:ea typeface="Calibri" charset="0"/>
              <a:cs typeface="Arial" charset="0"/>
            </a:endParaRPr>
          </a:p>
        </p:txBody>
      </p:sp>
      <p:sp>
        <p:nvSpPr>
          <p:cNvPr id="4" name="Rektangel 3"/>
          <p:cNvSpPr/>
          <p:nvPr/>
        </p:nvSpPr>
        <p:spPr>
          <a:xfrm>
            <a:off x="5999325" y="2499402"/>
            <a:ext cx="4909752" cy="26104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07000"/>
              </a:lnSpc>
              <a:spcAft>
                <a:spcPts val="800"/>
              </a:spcAft>
            </a:pPr>
            <a:r>
              <a:rPr lang="ar-AE" sz="1600" dirty="0">
                <a:solidFill>
                  <a:srgbClr val="FF802A"/>
                </a:solidFill>
                <a:latin typeface="Calibri" charset="0"/>
                <a:ea typeface="Calibri" charset="0"/>
                <a:cs typeface="Arial" charset="0"/>
              </a:rPr>
              <a:t>توسعه اسلام</a:t>
            </a:r>
          </a:p>
          <a:p>
            <a:pPr algn="r">
              <a:lnSpc>
                <a:spcPct val="107000"/>
              </a:lnSpc>
              <a:spcAft>
                <a:spcPts val="800"/>
              </a:spcAft>
            </a:pPr>
            <a:r>
              <a:rPr lang="ar-AE" sz="1600" dirty="0">
                <a:solidFill>
                  <a:srgbClr val="FF802A"/>
                </a:solidFill>
                <a:latin typeface="Calibri" charset="0"/>
                <a:ea typeface="Calibri" charset="0"/>
                <a:cs typeface="Arial" charset="0"/>
              </a:rPr>
              <a:t>اسلام در سآل ۶۰۰ وقتی پیامبر اولین وحی خود را دریافت کرد شروع شد.</a:t>
            </a:r>
          </a:p>
          <a:p>
            <a:pPr algn="r">
              <a:lnSpc>
                <a:spcPct val="107000"/>
              </a:lnSpc>
              <a:spcAft>
                <a:spcPts val="800"/>
              </a:spcAft>
            </a:pPr>
            <a:r>
              <a:rPr lang="ar-AE" sz="1600" dirty="0">
                <a:solidFill>
                  <a:srgbClr val="FF802A"/>
                </a:solidFill>
                <a:latin typeface="Calibri" charset="0"/>
                <a:ea typeface="Calibri" charset="0"/>
                <a:cs typeface="Arial" charset="0"/>
              </a:rPr>
              <a:t>چند صد سال بعد اسلام به </a:t>
            </a:r>
            <a:r>
              <a:rPr lang="ar-AE" sz="1600" dirty="0" smtClean="0">
                <a:solidFill>
                  <a:srgbClr val="FF802A"/>
                </a:solidFill>
                <a:latin typeface="Calibri" charset="0"/>
                <a:ea typeface="Calibri" charset="0"/>
                <a:cs typeface="Arial" charset="0"/>
              </a:rPr>
              <a:t>دو </a:t>
            </a:r>
            <a:r>
              <a:rPr lang="ar-AE" sz="1600" dirty="0">
                <a:solidFill>
                  <a:srgbClr val="FF802A"/>
                </a:solidFill>
                <a:latin typeface="Calibri" charset="0"/>
                <a:ea typeface="Calibri" charset="0"/>
                <a:cs typeface="Arial" charset="0"/>
              </a:rPr>
              <a:t>شاخه تقسیم شد.</a:t>
            </a:r>
          </a:p>
          <a:p>
            <a:pPr algn="r">
              <a:lnSpc>
                <a:spcPct val="107000"/>
              </a:lnSpc>
              <a:spcAft>
                <a:spcPts val="800"/>
              </a:spcAft>
            </a:pPr>
            <a:r>
              <a:rPr lang="ar-AE" sz="1600" dirty="0">
                <a:solidFill>
                  <a:srgbClr val="FF802A"/>
                </a:solidFill>
                <a:latin typeface="Calibri" charset="0"/>
                <a:ea typeface="Calibri" charset="0"/>
                <a:cs typeface="Arial" charset="0"/>
              </a:rPr>
              <a:t>٪۱۰ از مسلمانان شیعه هستند.آنها معتقدند که قدرت باید در خانواده بماند.</a:t>
            </a:r>
          </a:p>
          <a:p>
            <a:pPr algn="r">
              <a:lnSpc>
                <a:spcPct val="107000"/>
              </a:lnSpc>
              <a:spcAft>
                <a:spcPts val="800"/>
              </a:spcAft>
            </a:pPr>
            <a:r>
              <a:rPr lang="ar-AE" sz="1600" dirty="0">
                <a:solidFill>
                  <a:srgbClr val="FF802A"/>
                </a:solidFill>
                <a:latin typeface="Calibri" charset="0"/>
                <a:ea typeface="Calibri" charset="0"/>
                <a:cs typeface="Arial" charset="0"/>
              </a:rPr>
              <a:t>٪۹۰ از مسلمآنان سنی هستند. آنها معتقدند که دوست محمد ابوبکر باید قدرت را به دست بگیرد.</a:t>
            </a:r>
            <a:endParaRPr lang="da-DK" sz="1600" dirty="0">
              <a:solidFill>
                <a:srgbClr val="FF802A"/>
              </a:solidFill>
              <a:effectLst/>
              <a:latin typeface="Calibri" charset="0"/>
              <a:ea typeface="Calibri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7110350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Billedresultat for islam sunni og shia kor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85374" y="-373449"/>
            <a:ext cx="12684480" cy="71315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4320602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kstfelt 3"/>
          <p:cNvSpPr txBox="1"/>
          <p:nvPr/>
        </p:nvSpPr>
        <p:spPr>
          <a:xfrm>
            <a:off x="605119" y="645459"/>
            <a:ext cx="605517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2700" b="1" dirty="0">
                <a:solidFill>
                  <a:schemeClr val="accent1">
                    <a:lumMod val="75000"/>
                  </a:schemeClr>
                </a:solidFill>
              </a:rPr>
              <a:t>For </a:t>
            </a:r>
            <a:r>
              <a:rPr lang="da-DK" sz="2700" b="1">
                <a:solidFill>
                  <a:schemeClr val="accent1">
                    <a:lumMod val="75000"/>
                  </a:schemeClr>
                </a:solidFill>
              </a:rPr>
              <a:t>at konvertere </a:t>
            </a:r>
            <a:r>
              <a:rPr lang="da-DK" sz="2700" b="1" dirty="0">
                <a:solidFill>
                  <a:schemeClr val="accent1">
                    <a:lumMod val="75000"/>
                  </a:schemeClr>
                </a:solidFill>
              </a:rPr>
              <a:t>til kristendom skal man i oplæring som kristen i ½ år og døbes </a:t>
            </a:r>
          </a:p>
        </p:txBody>
      </p:sp>
      <p:sp>
        <p:nvSpPr>
          <p:cNvPr id="5" name="Tekstfelt 4"/>
          <p:cNvSpPr txBox="1"/>
          <p:nvPr/>
        </p:nvSpPr>
        <p:spPr>
          <a:xfrm>
            <a:off x="579206" y="1762582"/>
            <a:ext cx="6237303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AE" sz="2700" dirty="0"/>
              <a:t>من اجل التحول الی المسیحیة، یجب علی الشخص ان یتعلم المسیحیة في ٦ اشهر و بعدها يتعمد </a:t>
            </a:r>
          </a:p>
          <a:p>
            <a:pPr algn="r"/>
            <a:endParaRPr lang="da-DK" sz="2700" dirty="0"/>
          </a:p>
        </p:txBody>
      </p:sp>
      <p:sp>
        <p:nvSpPr>
          <p:cNvPr id="6" name="Tekstfelt 5"/>
          <p:cNvSpPr txBox="1"/>
          <p:nvPr/>
        </p:nvSpPr>
        <p:spPr>
          <a:xfrm>
            <a:off x="605118" y="2867795"/>
            <a:ext cx="622295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AE" sz="2800" dirty="0">
                <a:solidFill>
                  <a:srgbClr val="FFA03C"/>
                </a:solidFill>
              </a:rPr>
              <a:t>برای گرویدن به دین مسیحیت آدم باید ۶ ماه تحت تعلیم مسیحیت قرار بگیرد و غسل تعمید شود.</a:t>
            </a:r>
          </a:p>
        </p:txBody>
      </p:sp>
      <p:pic>
        <p:nvPicPr>
          <p:cNvPr id="7" name="Billed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4996" y="824025"/>
            <a:ext cx="4579366" cy="2561725"/>
          </a:xfrm>
          <a:prstGeom prst="rect">
            <a:avLst/>
          </a:prstGeom>
        </p:spPr>
      </p:pic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605118" y="4788873"/>
            <a:ext cx="6796979" cy="914396"/>
          </a:xfrm>
        </p:spPr>
        <p:txBody>
          <a:bodyPr>
            <a:normAutofit/>
          </a:bodyPr>
          <a:lstStyle/>
          <a:p>
            <a:pPr algn="l"/>
            <a:r>
              <a:rPr lang="da-DK" sz="2700" b="1" dirty="0">
                <a:solidFill>
                  <a:srgbClr val="7030A0"/>
                </a:solidFill>
              </a:rPr>
              <a:t>To </a:t>
            </a:r>
            <a:r>
              <a:rPr lang="da-DK" sz="2700" b="1" dirty="0" err="1">
                <a:solidFill>
                  <a:srgbClr val="7030A0"/>
                </a:solidFill>
              </a:rPr>
              <a:t>convert</a:t>
            </a:r>
            <a:r>
              <a:rPr lang="da-DK" sz="2700" b="1" dirty="0">
                <a:solidFill>
                  <a:srgbClr val="7030A0"/>
                </a:solidFill>
              </a:rPr>
              <a:t> to </a:t>
            </a:r>
            <a:r>
              <a:rPr lang="da-DK" sz="2700" b="1" dirty="0" err="1">
                <a:solidFill>
                  <a:srgbClr val="7030A0"/>
                </a:solidFill>
              </a:rPr>
              <a:t>Christianity</a:t>
            </a:r>
            <a:r>
              <a:rPr lang="da-DK" sz="2700" b="1" dirty="0">
                <a:solidFill>
                  <a:srgbClr val="7030A0"/>
                </a:solidFill>
              </a:rPr>
              <a:t>, </a:t>
            </a:r>
            <a:r>
              <a:rPr lang="da-DK" sz="2700" b="1" dirty="0" err="1">
                <a:solidFill>
                  <a:srgbClr val="7030A0"/>
                </a:solidFill>
              </a:rPr>
              <a:t>one</a:t>
            </a:r>
            <a:r>
              <a:rPr lang="da-DK" sz="2700" b="1" dirty="0">
                <a:solidFill>
                  <a:srgbClr val="7030A0"/>
                </a:solidFill>
              </a:rPr>
              <a:t> must </a:t>
            </a:r>
            <a:r>
              <a:rPr lang="da-DK" sz="2700" b="1" dirty="0" err="1">
                <a:solidFill>
                  <a:srgbClr val="7030A0"/>
                </a:solidFill>
              </a:rPr>
              <a:t>study</a:t>
            </a:r>
            <a:r>
              <a:rPr lang="da-DK" sz="2700" b="1" dirty="0">
                <a:solidFill>
                  <a:srgbClr val="7030A0"/>
                </a:solidFill>
              </a:rPr>
              <a:t> </a:t>
            </a:r>
            <a:r>
              <a:rPr lang="da-DK" sz="2700" b="1" dirty="0" err="1">
                <a:solidFill>
                  <a:srgbClr val="7030A0"/>
                </a:solidFill>
              </a:rPr>
              <a:t>Christianity</a:t>
            </a:r>
            <a:r>
              <a:rPr lang="da-DK" sz="2700" b="1" dirty="0">
                <a:solidFill>
                  <a:srgbClr val="7030A0"/>
                </a:solidFill>
              </a:rPr>
              <a:t> for ½ </a:t>
            </a:r>
            <a:r>
              <a:rPr lang="da-DK" sz="2700" b="1" dirty="0" err="1">
                <a:solidFill>
                  <a:srgbClr val="7030A0"/>
                </a:solidFill>
              </a:rPr>
              <a:t>year</a:t>
            </a:r>
            <a:r>
              <a:rPr lang="da-DK" sz="2700" b="1" dirty="0">
                <a:solidFill>
                  <a:srgbClr val="7030A0"/>
                </a:solidFill>
              </a:rPr>
              <a:t> and </a:t>
            </a:r>
            <a:r>
              <a:rPr lang="da-DK" sz="2700" b="1" dirty="0" err="1">
                <a:solidFill>
                  <a:srgbClr val="7030A0"/>
                </a:solidFill>
              </a:rPr>
              <a:t>be</a:t>
            </a:r>
            <a:r>
              <a:rPr lang="da-DK" sz="2700" b="1" dirty="0">
                <a:solidFill>
                  <a:srgbClr val="7030A0"/>
                </a:solidFill>
              </a:rPr>
              <a:t> </a:t>
            </a:r>
            <a:r>
              <a:rPr lang="da-DK" sz="2700" b="1" dirty="0" err="1">
                <a:solidFill>
                  <a:srgbClr val="7030A0"/>
                </a:solidFill>
              </a:rPr>
              <a:t>baptized</a:t>
            </a:r>
            <a:endParaRPr lang="da-DK" sz="2700" b="1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708675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/>
          <p:cNvSpPr/>
          <p:nvPr/>
        </p:nvSpPr>
        <p:spPr>
          <a:xfrm>
            <a:off x="2021782" y="859506"/>
            <a:ext cx="8502539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da-DK" sz="2700" b="1" i="0" dirty="0">
                <a:solidFill>
                  <a:schemeClr val="accent1">
                    <a:lumMod val="75000"/>
                  </a:schemeClr>
                </a:solidFill>
                <a:effectLst/>
                <a:latin typeface="Calibri" charset="0"/>
                <a:ea typeface="Calibri" charset="0"/>
                <a:cs typeface="Calibri" charset="0"/>
              </a:rPr>
              <a:t>For at konvertere til islam skal man fremsige en trosbekendelse i moskeen foran en forsamling </a:t>
            </a:r>
            <a:endParaRPr lang="da-DK" sz="2700" b="1" dirty="0">
              <a:solidFill>
                <a:schemeClr val="accent1">
                  <a:lumMod val="75000"/>
                </a:schemeClr>
              </a:solidFill>
              <a:latin typeface="Calibri" charset="0"/>
              <a:ea typeface="Calibri" charset="0"/>
              <a:cs typeface="Calibri" charset="0"/>
            </a:endParaRPr>
          </a:p>
        </p:txBody>
      </p:sp>
      <p:sp>
        <p:nvSpPr>
          <p:cNvPr id="6" name="Rektangel 5"/>
          <p:cNvSpPr/>
          <p:nvPr/>
        </p:nvSpPr>
        <p:spPr>
          <a:xfrm>
            <a:off x="3393382" y="1522956"/>
            <a:ext cx="5997754" cy="21698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/>
            <a:r>
              <a:rPr lang="ar-SA" sz="2700" b="0" i="0" dirty="0">
                <a:solidFill>
                  <a:srgbClr val="212121"/>
                </a:solidFill>
                <a:effectLst/>
                <a:latin typeface="Segoe UI" charset="0"/>
              </a:rPr>
              <a:t/>
            </a:r>
            <a:br>
              <a:rPr lang="ar-SA" sz="2700" b="0" i="0" dirty="0">
                <a:solidFill>
                  <a:srgbClr val="212121"/>
                </a:solidFill>
                <a:effectLst/>
                <a:latin typeface="Segoe UI" charset="0"/>
              </a:rPr>
            </a:br>
            <a:r>
              <a:rPr lang="ar-SA" sz="2700" b="0" i="0" dirty="0">
                <a:solidFill>
                  <a:srgbClr val="212121"/>
                </a:solidFill>
                <a:effectLst/>
                <a:latin typeface="Segoe UI" charset="0"/>
              </a:rPr>
              <a:t>اذا اراد الانسان اعتناق الاسلام فعليه النطق بالشهاد</a:t>
            </a:r>
            <a:r>
              <a:rPr lang="ar-IQ" sz="2700" b="0" i="0" dirty="0">
                <a:solidFill>
                  <a:srgbClr val="212121"/>
                </a:solidFill>
                <a:effectLst/>
                <a:latin typeface="Segoe UI" charset="0"/>
              </a:rPr>
              <a:t>ة</a:t>
            </a:r>
            <a:r>
              <a:rPr lang="ar-SA" sz="2700" b="0" i="0" dirty="0">
                <a:solidFill>
                  <a:srgbClr val="212121"/>
                </a:solidFill>
                <a:effectLst/>
                <a:latin typeface="Segoe UI" charset="0"/>
              </a:rPr>
              <a:t> في المسجد وامام جمع من المسلمين </a:t>
            </a:r>
          </a:p>
          <a:p>
            <a:r>
              <a:rPr lang="ar-SA" sz="2700" dirty="0"/>
              <a:t/>
            </a:r>
            <a:br>
              <a:rPr lang="ar-SA" sz="2700" dirty="0"/>
            </a:br>
            <a:endParaRPr lang="da-DK" sz="2700" dirty="0"/>
          </a:p>
        </p:txBody>
      </p:sp>
      <p:sp>
        <p:nvSpPr>
          <p:cNvPr id="7" name="Rektangel 6"/>
          <p:cNvSpPr/>
          <p:nvPr/>
        </p:nvSpPr>
        <p:spPr>
          <a:xfrm>
            <a:off x="2144937" y="3092616"/>
            <a:ext cx="72462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ar-AE" sz="2700" dirty="0">
                <a:solidFill>
                  <a:srgbClr val="FFA03C"/>
                </a:solidFill>
              </a:rPr>
              <a:t>برای گرویدن به اسلام آدم باید در مسجد و در مقابل جمع شهادتین را ادا کند (بگوید )</a:t>
            </a:r>
            <a:endParaRPr lang="da-DK" sz="2700" dirty="0">
              <a:solidFill>
                <a:srgbClr val="FFA03C"/>
              </a:solidFill>
            </a:endParaRPr>
          </a:p>
        </p:txBody>
      </p:sp>
      <p:sp>
        <p:nvSpPr>
          <p:cNvPr id="5" name="Rektangel 4"/>
          <p:cNvSpPr/>
          <p:nvPr/>
        </p:nvSpPr>
        <p:spPr>
          <a:xfrm>
            <a:off x="2523019" y="4230235"/>
            <a:ext cx="7738479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da-DK" sz="2700" b="1" dirty="0">
                <a:solidFill>
                  <a:srgbClr val="7030A0"/>
                </a:solidFill>
              </a:rPr>
              <a:t>To </a:t>
            </a:r>
            <a:r>
              <a:rPr lang="da-DK" sz="2700" b="1" dirty="0" err="1">
                <a:solidFill>
                  <a:srgbClr val="7030A0"/>
                </a:solidFill>
              </a:rPr>
              <a:t>convert</a:t>
            </a:r>
            <a:r>
              <a:rPr lang="da-DK" sz="2700" b="1" dirty="0">
                <a:solidFill>
                  <a:srgbClr val="7030A0"/>
                </a:solidFill>
              </a:rPr>
              <a:t> to Islam, </a:t>
            </a:r>
            <a:r>
              <a:rPr lang="da-DK" sz="2700" b="1" dirty="0" err="1">
                <a:solidFill>
                  <a:srgbClr val="7030A0"/>
                </a:solidFill>
              </a:rPr>
              <a:t>one</a:t>
            </a:r>
            <a:r>
              <a:rPr lang="da-DK" sz="2700" b="1" dirty="0">
                <a:solidFill>
                  <a:srgbClr val="7030A0"/>
                </a:solidFill>
              </a:rPr>
              <a:t> must </a:t>
            </a:r>
            <a:r>
              <a:rPr lang="da-DK" sz="2700" b="1" dirty="0" err="1">
                <a:solidFill>
                  <a:srgbClr val="7030A0"/>
                </a:solidFill>
              </a:rPr>
              <a:t>recite</a:t>
            </a:r>
            <a:r>
              <a:rPr lang="da-DK" sz="2700" b="1" dirty="0">
                <a:solidFill>
                  <a:srgbClr val="7030A0"/>
                </a:solidFill>
              </a:rPr>
              <a:t> the </a:t>
            </a:r>
            <a:r>
              <a:rPr lang="da-DK" sz="2700" b="1" dirty="0" err="1">
                <a:solidFill>
                  <a:srgbClr val="7030A0"/>
                </a:solidFill>
              </a:rPr>
              <a:t>creed</a:t>
            </a:r>
            <a:r>
              <a:rPr lang="da-DK" sz="2700" b="1" dirty="0">
                <a:solidFill>
                  <a:srgbClr val="7030A0"/>
                </a:solidFill>
              </a:rPr>
              <a:t> in the </a:t>
            </a:r>
            <a:r>
              <a:rPr lang="da-DK" sz="2700" b="1" dirty="0" err="1">
                <a:solidFill>
                  <a:srgbClr val="7030A0"/>
                </a:solidFill>
              </a:rPr>
              <a:t>mosque</a:t>
            </a:r>
            <a:r>
              <a:rPr lang="da-DK" sz="2700" b="1" dirty="0">
                <a:solidFill>
                  <a:srgbClr val="7030A0"/>
                </a:solidFill>
              </a:rPr>
              <a:t> in front of a </a:t>
            </a:r>
            <a:r>
              <a:rPr lang="da-DK" sz="2700" b="1" dirty="0" err="1">
                <a:solidFill>
                  <a:srgbClr val="7030A0"/>
                </a:solidFill>
              </a:rPr>
              <a:t>group</a:t>
            </a:r>
            <a:r>
              <a:rPr lang="da-DK" sz="2700" b="1" dirty="0">
                <a:solidFill>
                  <a:srgbClr val="7030A0"/>
                </a:solidFill>
              </a:rPr>
              <a:t> of </a:t>
            </a:r>
            <a:r>
              <a:rPr lang="da-DK" sz="2700" b="1" dirty="0" err="1">
                <a:solidFill>
                  <a:srgbClr val="7030A0"/>
                </a:solidFill>
              </a:rPr>
              <a:t>people</a:t>
            </a:r>
            <a:endParaRPr lang="da-DK" sz="2700" b="1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130491"/>
      </p:ext>
    </p:extLst>
  </p:cSld>
  <p:clrMapOvr>
    <a:masterClrMapping/>
  </p:clrMapOvr>
</p:sld>
</file>

<file path=ppt/theme/theme1.xml><?xml version="1.0" encoding="utf-8"?>
<a:theme xmlns:a="http://schemas.openxmlformats.org/drawingml/2006/main" name="Kontor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Kontor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1078</TotalTime>
  <Words>729</Words>
  <Application>Microsoft Office PowerPoint</Application>
  <PresentationFormat>Widescreen</PresentationFormat>
  <Paragraphs>113</Paragraphs>
  <Slides>12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5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12</vt:i4>
      </vt:variant>
    </vt:vector>
  </HeadingPairs>
  <TitlesOfParts>
    <vt:vector size="18" baseType="lpstr">
      <vt:lpstr>Arial</vt:lpstr>
      <vt:lpstr>Calibri</vt:lpstr>
      <vt:lpstr>Calibri Light</vt:lpstr>
      <vt:lpstr>Segoe UI</vt:lpstr>
      <vt:lpstr>Symbol</vt:lpstr>
      <vt:lpstr>Kontortema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PowerPoint-præsentation</dc:title>
  <dc:creator>Marianne Falkenstrøm Quist</dc:creator>
  <cp:lastModifiedBy>Birgitte Rosager Møldrup</cp:lastModifiedBy>
  <cp:revision>108</cp:revision>
  <cp:lastPrinted>2016-11-14T06:28:33Z</cp:lastPrinted>
  <dcterms:created xsi:type="dcterms:W3CDTF">2016-10-31T07:43:35Z</dcterms:created>
  <dcterms:modified xsi:type="dcterms:W3CDTF">2019-12-11T08:10:41Z</dcterms:modified>
</cp:coreProperties>
</file>